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76" r:id="rId9"/>
    <p:sldId id="263" r:id="rId10"/>
    <p:sldId id="264" r:id="rId11"/>
    <p:sldId id="265" r:id="rId12"/>
    <p:sldId id="266" r:id="rId13"/>
    <p:sldId id="275" r:id="rId14"/>
    <p:sldId id="267" r:id="rId15"/>
    <p:sldId id="268" r:id="rId16"/>
    <p:sldId id="269" r:id="rId17"/>
    <p:sldId id="270" r:id="rId18"/>
    <p:sldId id="278" r:id="rId19"/>
    <p:sldId id="271" r:id="rId20"/>
    <p:sldId id="272" r:id="rId21"/>
    <p:sldId id="273" r:id="rId22"/>
    <p:sldId id="277" r:id="rId23"/>
    <p:sldId id="274"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3222"/>
    <a:srgbClr val="6AA84F"/>
    <a:srgbClr val="1E7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8"/>
    <p:restoredTop sz="63636"/>
  </p:normalViewPr>
  <p:slideViewPr>
    <p:cSldViewPr snapToGrid="0">
      <p:cViewPr varScale="1">
        <p:scale>
          <a:sx n="58" d="100"/>
          <a:sy n="58" d="100"/>
        </p:scale>
        <p:origin x="216" y="3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02:18:31.494"/>
    </inkml:context>
    <inkml:brush xml:id="br0">
      <inkml:brushProperty name="width" value="0.035" units="cm"/>
      <inkml:brushProperty name="height" value="0.035" units="cm"/>
      <inkml:brushProperty name="color" value="#66CC00"/>
    </inkml:brush>
  </inkml:definitions>
  <inkml:trace contextRef="#ctx0" brushRef="#br0">0 1 24575,'10'0'0,"14"1"0,14 4 0,7 9 0,3 6 0,-13 4 0,-7 3 0,-4-1 0,-4 4 0,-1 0 0,-1 0 0,-1 0 0,-2 3 0,0 2 0,-3 3 0,0 2 0,0 1 0,0 2 0,0-2 0,-1-1 0,-2-4 0,-3-4 0,0-2 0,-2-5 0,-2 2 0,0-4 0,-2-2 0,0-1 0,0-6 0,0-2 0,0-5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a00fc49c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a00fc49c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Jeff Joe and Andrew Margolis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9d7049047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9d7049047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 Margolis and Jeff Zhou</a:t>
            </a:r>
            <a:endParaRPr/>
          </a:p>
          <a:p>
            <a:pPr marL="0" lvl="0" indent="0" algn="l" rtl="0">
              <a:spcBef>
                <a:spcPts val="0"/>
              </a:spcBef>
              <a:spcAft>
                <a:spcPts val="0"/>
              </a:spcAft>
              <a:buNone/>
            </a:pPr>
            <a:r>
              <a:rPr lang="en"/>
              <a:t>Show raw image, average and what the final image looks like once substracted</a:t>
            </a:r>
            <a:endParaRPr/>
          </a:p>
          <a:p>
            <a:pPr marL="0" lvl="0" indent="0" algn="l" rtl="0">
              <a:spcBef>
                <a:spcPts val="0"/>
              </a:spcBef>
              <a:spcAft>
                <a:spcPts val="0"/>
              </a:spcAft>
              <a:buClr>
                <a:schemeClr val="dk1"/>
              </a:buClr>
              <a:buSzPts val="1100"/>
              <a:buFont typeface="Arial"/>
              <a:buNone/>
            </a:pPr>
            <a:r>
              <a:rPr lang="en" sz="1800">
                <a:solidFill>
                  <a:srgbClr val="595959"/>
                </a:solidFill>
                <a:latin typeface="Georgia"/>
                <a:ea typeface="Georgia"/>
                <a:cs typeface="Georgia"/>
                <a:sym typeface="Georgia"/>
              </a:rPr>
              <a:t>Minimize background</a:t>
            </a:r>
            <a:endParaRPr sz="1800">
              <a:solidFill>
                <a:srgbClr val="595959"/>
              </a:solidFill>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44E54A7C-F5AC-7EC4-9D67-063DB2202B6C}"/>
            </a:ext>
          </a:extLst>
        </p:cNvPr>
        <p:cNvGrpSpPr/>
        <p:nvPr/>
      </p:nvGrpSpPr>
      <p:grpSpPr>
        <a:xfrm>
          <a:off x="0" y="0"/>
          <a:ext cx="0" cy="0"/>
          <a:chOff x="0" y="0"/>
          <a:chExt cx="0" cy="0"/>
        </a:xfrm>
      </p:grpSpPr>
      <p:sp>
        <p:nvSpPr>
          <p:cNvPr id="196" name="Google Shape;196;g39d70490475_0_129:notes">
            <a:extLst>
              <a:ext uri="{FF2B5EF4-FFF2-40B4-BE49-F238E27FC236}">
                <a16:creationId xmlns:a16="http://schemas.microsoft.com/office/drawing/2014/main" id="{DAFAE320-DF57-D101-CDDE-1A1C173C6E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9d70490475_0_129:notes">
            <a:extLst>
              <a:ext uri="{FF2B5EF4-FFF2-40B4-BE49-F238E27FC236}">
                <a16:creationId xmlns:a16="http://schemas.microsoft.com/office/drawing/2014/main" id="{F66F6BA5-8818-2810-B857-7617405722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Andrew Margolis and Jeff Zhou</a:t>
            </a:r>
            <a:endParaRPr dirty="0"/>
          </a:p>
          <a:p>
            <a:pPr marL="0" lvl="0" indent="0" algn="l" rtl="0">
              <a:spcBef>
                <a:spcPts val="0"/>
              </a:spcBef>
              <a:spcAft>
                <a:spcPts val="0"/>
              </a:spcAft>
              <a:buClr>
                <a:schemeClr val="dk1"/>
              </a:buClr>
              <a:buSzPts val="1100"/>
              <a:buFont typeface="Arial"/>
              <a:buNone/>
            </a:pPr>
            <a:r>
              <a:rPr lang="en" sz="1800" dirty="0">
                <a:solidFill>
                  <a:srgbClr val="595959"/>
                </a:solidFill>
                <a:latin typeface="Georgia"/>
                <a:ea typeface="Georgia"/>
                <a:cs typeface="Georgia"/>
                <a:sym typeface="Georgia"/>
              </a:rPr>
              <a:t>Minimize background</a:t>
            </a:r>
            <a:endParaRPr sz="1800" dirty="0">
              <a:solidFill>
                <a:srgbClr val="595959"/>
              </a:solidFill>
              <a:latin typeface="Georgia"/>
              <a:ea typeface="Georgia"/>
              <a:cs typeface="Georgia"/>
              <a:sym typeface="Georgia"/>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038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9d161a3d2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9d161a3d2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595959"/>
              </a:buClr>
              <a:buSzPts val="1200"/>
              <a:buChar char="●"/>
            </a:pPr>
            <a:r>
              <a:rPr lang="en" sz="1800" dirty="0">
                <a:solidFill>
                  <a:srgbClr val="595959"/>
                </a:solidFill>
                <a:latin typeface="Georgia"/>
                <a:ea typeface="Georgia"/>
                <a:cs typeface="Georgia"/>
                <a:sym typeface="Georgia"/>
              </a:rPr>
              <a:t>Remove more noise based on lighting</a:t>
            </a:r>
            <a:endParaRPr sz="1800" dirty="0">
              <a:solidFill>
                <a:srgbClr val="595959"/>
              </a:solidFill>
              <a:latin typeface="Georgia"/>
              <a:ea typeface="Georgia"/>
              <a:cs typeface="Georgia"/>
              <a:sym typeface="Georgia"/>
            </a:endParaRPr>
          </a:p>
          <a:p>
            <a:pPr marL="457200" lvl="0" indent="-304800" algn="l" rtl="0">
              <a:lnSpc>
                <a:spcPct val="115000"/>
              </a:lnSpc>
              <a:spcBef>
                <a:spcPts val="0"/>
              </a:spcBef>
              <a:spcAft>
                <a:spcPts val="0"/>
              </a:spcAft>
              <a:buClr>
                <a:srgbClr val="595959"/>
              </a:buClr>
              <a:buSzPts val="1200"/>
              <a:buChar char="●"/>
            </a:pPr>
            <a:endParaRPr sz="1200" dirty="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dirty="0">
                <a:solidFill>
                  <a:srgbClr val="595959"/>
                </a:solidFill>
              </a:rPr>
              <a:t>This determines how strong a pixel must deviate from background noise to be considered part of the worm</a:t>
            </a:r>
            <a:endParaRPr sz="1200" dirty="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dirty="0">
                <a:solidFill>
                  <a:srgbClr val="595959"/>
                </a:solidFill>
              </a:rPr>
              <a:t>Correct threshold important </a:t>
            </a:r>
            <a:r>
              <a:rPr lang="en" sz="1200" dirty="0" err="1">
                <a:solidFill>
                  <a:srgbClr val="595959"/>
                </a:solidFill>
              </a:rPr>
              <a:t>bc</a:t>
            </a:r>
            <a:endParaRPr sz="1200" dirty="0">
              <a:solidFill>
                <a:srgbClr val="595959"/>
              </a:solidFill>
            </a:endParaRPr>
          </a:p>
          <a:p>
            <a:pPr marL="914400" lvl="1" indent="-304800" algn="l" rtl="0">
              <a:lnSpc>
                <a:spcPct val="115000"/>
              </a:lnSpc>
              <a:spcBef>
                <a:spcPts val="0"/>
              </a:spcBef>
              <a:spcAft>
                <a:spcPts val="0"/>
              </a:spcAft>
              <a:buClr>
                <a:srgbClr val="595959"/>
              </a:buClr>
              <a:buSzPts val="1200"/>
              <a:buChar char="○"/>
            </a:pPr>
            <a:r>
              <a:rPr lang="en" sz="1200" dirty="0">
                <a:solidFill>
                  <a:srgbClr val="595959"/>
                </a:solidFill>
              </a:rPr>
              <a:t>Too low -&gt; too much noise</a:t>
            </a:r>
            <a:endParaRPr sz="1200" dirty="0">
              <a:solidFill>
                <a:srgbClr val="595959"/>
              </a:solidFill>
            </a:endParaRPr>
          </a:p>
          <a:p>
            <a:pPr marL="914400" lvl="1" indent="-304800" algn="l" rtl="0">
              <a:lnSpc>
                <a:spcPct val="115000"/>
              </a:lnSpc>
              <a:spcBef>
                <a:spcPts val="0"/>
              </a:spcBef>
              <a:spcAft>
                <a:spcPts val="0"/>
              </a:spcAft>
              <a:buClr>
                <a:srgbClr val="595959"/>
              </a:buClr>
              <a:buSzPts val="1200"/>
              <a:buChar char="○"/>
            </a:pPr>
            <a:r>
              <a:rPr lang="en" sz="1200" dirty="0">
                <a:solidFill>
                  <a:srgbClr val="595959"/>
                </a:solidFill>
              </a:rPr>
              <a:t>Too high -&gt; miss parts of the worm</a:t>
            </a:r>
            <a:endParaRPr sz="1200" dirty="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dirty="0">
                <a:solidFill>
                  <a:srgbClr val="595959"/>
                </a:solidFill>
              </a:rPr>
              <a:t>Makes reference image brighter or darker </a:t>
            </a:r>
            <a:endParaRPr sz="1200" dirty="0">
              <a:solidFill>
                <a:srgbClr val="595959"/>
              </a:solidFill>
            </a:endParaRPr>
          </a:p>
          <a:p>
            <a:pPr marL="0" lvl="0" indent="0" algn="l" rtl="0">
              <a:lnSpc>
                <a:spcPct val="115000"/>
              </a:lnSpc>
              <a:spcBef>
                <a:spcPts val="1200"/>
              </a:spcBef>
              <a:spcAft>
                <a:spcPts val="1200"/>
              </a:spcAft>
              <a:buNone/>
            </a:pPr>
            <a:endParaRPr sz="1200" dirty="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9d161a3d2c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9d161a3d2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595959"/>
                </a:solidFill>
                <a:latin typeface="Georgia"/>
                <a:ea typeface="Georgia"/>
                <a:cs typeface="Georgia"/>
                <a:sym typeface="Georgia"/>
              </a:rPr>
              <a:t>Erase particles (</a:t>
            </a:r>
            <a:r>
              <a:rPr lang="en" sz="1800" dirty="0" err="1">
                <a:solidFill>
                  <a:srgbClr val="595959"/>
                </a:solidFill>
                <a:latin typeface="Georgia"/>
                <a:ea typeface="Georgia"/>
                <a:cs typeface="Georgia"/>
                <a:sym typeface="Georgia"/>
              </a:rPr>
              <a:t>dist</a:t>
            </a:r>
            <a:r>
              <a:rPr lang="en" sz="1800" dirty="0">
                <a:solidFill>
                  <a:srgbClr val="595959"/>
                </a:solidFill>
                <a:latin typeface="Georgia"/>
                <a:ea typeface="Georgia"/>
                <a:cs typeface="Georgia"/>
                <a:sym typeface="Georgia"/>
              </a:rPr>
              <a:t> or fibers)</a:t>
            </a:r>
            <a:endParaRPr sz="1800" dirty="0">
              <a:solidFill>
                <a:srgbClr val="595959"/>
              </a:solidFill>
              <a:latin typeface="Georgia"/>
              <a:ea typeface="Georgia"/>
              <a:cs typeface="Georgia"/>
              <a:sym typeface="Georgia"/>
            </a:endParaRPr>
          </a:p>
          <a:p>
            <a:pPr marL="457200" lvl="0" indent="0" algn="l" rtl="0">
              <a:lnSpc>
                <a:spcPct val="115000"/>
              </a:lnSpc>
              <a:spcBef>
                <a:spcPts val="0"/>
              </a:spcBef>
              <a:spcAft>
                <a:spcPts val="1200"/>
              </a:spcAft>
              <a:buNone/>
            </a:pPr>
            <a:endParaRPr sz="1200" dirty="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9d161a3d2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9d161a3d2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595959"/>
              </a:buClr>
              <a:buSzPts val="1200"/>
              <a:buChar char="●"/>
            </a:pPr>
            <a:r>
              <a:rPr lang="en" sz="1300" dirty="0">
                <a:solidFill>
                  <a:srgbClr val="595959"/>
                </a:solidFill>
              </a:rPr>
              <a:t>In order to track the worms we set search radius </a:t>
            </a:r>
            <a:endParaRPr sz="1300" dirty="0">
              <a:solidFill>
                <a:srgbClr val="595959"/>
              </a:solidFill>
            </a:endParaRPr>
          </a:p>
          <a:p>
            <a:pPr marL="914400" lvl="1" indent="-304800" algn="l" rtl="0">
              <a:lnSpc>
                <a:spcPct val="115000"/>
              </a:lnSpc>
              <a:spcBef>
                <a:spcPts val="0"/>
              </a:spcBef>
              <a:spcAft>
                <a:spcPts val="0"/>
              </a:spcAft>
              <a:buClr>
                <a:srgbClr val="595959"/>
              </a:buClr>
              <a:buSzPts val="1200"/>
              <a:buChar char="○"/>
            </a:pPr>
            <a:r>
              <a:rPr lang="en" sz="1300" dirty="0">
                <a:solidFill>
                  <a:srgbClr val="595959"/>
                </a:solidFill>
              </a:rPr>
              <a:t>Allows for linking up of each worm</a:t>
            </a:r>
            <a:endParaRPr sz="1300" dirty="0">
              <a:solidFill>
                <a:srgbClr val="595959"/>
              </a:solidFill>
            </a:endParaRPr>
          </a:p>
          <a:p>
            <a:pPr marL="457200" lvl="0" indent="-311150" algn="l" rtl="0">
              <a:lnSpc>
                <a:spcPct val="115000"/>
              </a:lnSpc>
              <a:spcBef>
                <a:spcPts val="0"/>
              </a:spcBef>
              <a:spcAft>
                <a:spcPts val="0"/>
              </a:spcAft>
              <a:buClr>
                <a:srgbClr val="595959"/>
              </a:buClr>
              <a:buSzPts val="1300"/>
              <a:buChar char="●"/>
            </a:pPr>
            <a:r>
              <a:rPr lang="en" sz="1300" b="1" dirty="0">
                <a:solidFill>
                  <a:srgbClr val="595959"/>
                </a:solidFill>
              </a:rPr>
              <a:t>This radius correct Worm cannot physically go farther than this radius</a:t>
            </a:r>
            <a:endParaRPr sz="1300" b="1" dirty="0">
              <a:solidFill>
                <a:srgbClr val="595959"/>
              </a:solidFill>
            </a:endParaRPr>
          </a:p>
          <a:p>
            <a:pPr marL="457200" lvl="0" indent="-311150" algn="l" rtl="0">
              <a:lnSpc>
                <a:spcPct val="115000"/>
              </a:lnSpc>
              <a:spcBef>
                <a:spcPts val="0"/>
              </a:spcBef>
              <a:spcAft>
                <a:spcPts val="0"/>
              </a:spcAft>
              <a:buClr>
                <a:srgbClr val="595959"/>
              </a:buClr>
              <a:buSzPts val="1300"/>
              <a:buChar char="●"/>
            </a:pPr>
            <a:r>
              <a:rPr lang="en" sz="1300" dirty="0">
                <a:solidFill>
                  <a:srgbClr val="595959"/>
                </a:solidFill>
              </a:rPr>
              <a:t>Worm can only displace a certain distance</a:t>
            </a:r>
          </a:p>
          <a:p>
            <a:pPr marL="457200" lvl="0" indent="-311150" algn="l" rtl="0">
              <a:lnSpc>
                <a:spcPct val="115000"/>
              </a:lnSpc>
              <a:spcBef>
                <a:spcPts val="0"/>
              </a:spcBef>
              <a:spcAft>
                <a:spcPts val="0"/>
              </a:spcAft>
              <a:buClr>
                <a:srgbClr val="595959"/>
              </a:buClr>
              <a:buSzPts val="1300"/>
              <a:buChar char="●"/>
            </a:pPr>
            <a:endParaRPr lang="en" sz="1300" dirty="0">
              <a:solidFill>
                <a:srgbClr val="595959"/>
              </a:solidFill>
            </a:endParaRPr>
          </a:p>
          <a:p>
            <a:pPr marL="457200" lvl="0" indent="-311150" algn="l" rtl="0">
              <a:lnSpc>
                <a:spcPct val="115000"/>
              </a:lnSpc>
              <a:spcBef>
                <a:spcPts val="0"/>
              </a:spcBef>
              <a:spcAft>
                <a:spcPts val="0"/>
              </a:spcAft>
              <a:buClr>
                <a:srgbClr val="595959"/>
              </a:buClr>
              <a:buSzPts val="1300"/>
              <a:buChar char="●"/>
            </a:pPr>
            <a:r>
              <a:rPr lang="en-US" sz="1300" dirty="0">
                <a:solidFill>
                  <a:srgbClr val="595959"/>
                </a:solidFill>
              </a:rPr>
              <a:t>Must find </a:t>
            </a:r>
            <a:r>
              <a:rPr lang="en-US" sz="1300" dirty="0" err="1">
                <a:solidFill>
                  <a:srgbClr val="595959"/>
                </a:solidFill>
              </a:rPr>
              <a:t>sweetspot</a:t>
            </a:r>
            <a:r>
              <a:rPr lang="en-US" sz="1300" dirty="0">
                <a:solidFill>
                  <a:srgbClr val="595959"/>
                </a:solidFill>
              </a:rPr>
              <a:t> of moving w/in radius</a:t>
            </a:r>
            <a:endParaRPr sz="1300" dirty="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a00fc49c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a00fc49c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Arctan gives you the angle of displacement</a:t>
            </a:r>
          </a:p>
        </p:txBody>
      </p:sp>
    </p:spTree>
    <p:extLst>
      <p:ext uri="{BB962C8B-B14F-4D97-AF65-F5344CB8AC3E}">
        <p14:creationId xmlns:p14="http://schemas.microsoft.com/office/powerpoint/2010/main" val="2066037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9d161a3d2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9d161a3d2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Calculated by calc the angle of of displacement</a:t>
            </a:r>
          </a:p>
          <a:p>
            <a:pPr marL="457200" lvl="0" indent="-298450" algn="l" rtl="0">
              <a:spcBef>
                <a:spcPts val="0"/>
              </a:spcBef>
              <a:spcAft>
                <a:spcPts val="0"/>
              </a:spcAft>
              <a:buSzPts val="1100"/>
              <a:buChar char="-"/>
            </a:pPr>
            <a:r>
              <a:rPr lang="en-US" dirty="0"/>
              <a:t>Make slide before this about how we calculate the reorientation</a:t>
            </a:r>
          </a:p>
          <a:p>
            <a:pPr marL="457200" lvl="0" indent="-298450" algn="l" rtl="0">
              <a:spcBef>
                <a:spcPts val="0"/>
              </a:spcBef>
              <a:spcAft>
                <a:spcPts val="0"/>
              </a:spcAft>
              <a:buSzPts val="1100"/>
              <a:buChar char="-"/>
            </a:pPr>
            <a:r>
              <a:rPr lang="en-US" dirty="0"/>
              <a:t>Emphasize its showing a small clip not whole vid</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9d161a3d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9d161a3d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Get the velocity of worms </a:t>
            </a:r>
            <a:r>
              <a:rPr lang="en" dirty="0" err="1"/>
              <a:t>bt</a:t>
            </a:r>
            <a:r>
              <a:rPr lang="en" dirty="0"/>
              <a:t> patches based on past memory of food</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US" dirty="0"/>
              <a:t>G</a:t>
            </a:r>
            <a:r>
              <a:rPr lang="en" dirty="0" err="1"/>
              <a:t>oal</a:t>
            </a:r>
            <a:r>
              <a:rPr lang="en" dirty="0"/>
              <a:t> is to look at reorientation rates/ velocity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9d161a3d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9d161a3d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food in the wild is patchy!</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Ex. lion may find a huge herd of zebras one day but this lion does not know where the next patch is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must go on a random search for the next patch and this is true for all animals</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T</a:t>
            </a:r>
            <a:r>
              <a:rPr lang="en" dirty="0" err="1">
                <a:solidFill>
                  <a:schemeClr val="dk1"/>
                </a:solidFill>
              </a:rPr>
              <a:t>rying</a:t>
            </a:r>
            <a:r>
              <a:rPr lang="en" dirty="0">
                <a:solidFill>
                  <a:schemeClr val="dk1"/>
                </a:solidFill>
              </a:rPr>
              <a:t> to track a large animal is difficult over lots of time</a:t>
            </a:r>
            <a:endParaRPr dirty="0">
              <a:solidFill>
                <a:srgbClr val="595959"/>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9d161a3d2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9d161a3d2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Predictive model</a:t>
            </a:r>
            <a:r>
              <a:rPr lang="en" sz="1200">
                <a:solidFill>
                  <a:schemeClr val="dk1"/>
                </a:solidFill>
                <a:latin typeface="Times New Roman"/>
                <a:ea typeface="Times New Roman"/>
                <a:cs typeface="Times New Roman"/>
                <a:sym typeface="Times New Roman"/>
              </a:rPr>
              <a:t> capable of predicting foraging decisions based on experience, memory state, and sensory input (BD)</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SzPts val="1400"/>
              <a:buFont typeface="Georgia"/>
              <a:buChar char="●"/>
            </a:pPr>
            <a:r>
              <a:rPr lang="en" sz="1400">
                <a:latin typeface="Georgia"/>
                <a:ea typeface="Georgia"/>
                <a:cs typeface="Georgia"/>
                <a:sym typeface="Georgia"/>
              </a:rPr>
              <a:t>Using ring light instead to help with the static background since avg image subtraction does take away all noise</a:t>
            </a:r>
            <a:endParaRPr sz="1400">
              <a:latin typeface="Georgia"/>
              <a:ea typeface="Georgia"/>
              <a:cs typeface="Georgia"/>
              <a:sym typeface="Georgia"/>
            </a:endParaRPr>
          </a:p>
          <a:p>
            <a:pPr marL="0" lvl="0" indent="0" algn="l" rtl="0">
              <a:spcBef>
                <a:spcPts val="0"/>
              </a:spcBef>
              <a:spcAft>
                <a:spcPts val="0"/>
              </a:spcAft>
              <a:buNone/>
            </a:pPr>
            <a:endParaRPr sz="1400">
              <a:latin typeface="Georgia"/>
              <a:ea typeface="Georgia"/>
              <a:cs typeface="Georgia"/>
              <a:sym typeface="Georgia"/>
            </a:endParaRPr>
          </a:p>
          <a:p>
            <a:pPr marL="0" lvl="0" indent="0" algn="l" rtl="0">
              <a:spcBef>
                <a:spcPts val="0"/>
              </a:spcBef>
              <a:spcAft>
                <a:spcPts val="0"/>
              </a:spcAft>
              <a:buNone/>
            </a:pPr>
            <a:endParaRPr sz="1400">
              <a:latin typeface="Georgia"/>
              <a:ea typeface="Georgia"/>
              <a:cs typeface="Georgia"/>
              <a:sym typeface="Georgia"/>
            </a:endParaRPr>
          </a:p>
          <a:p>
            <a:pPr marL="0" lvl="0" indent="0" algn="l" rtl="0">
              <a:spcBef>
                <a:spcPts val="0"/>
              </a:spcBef>
              <a:spcAft>
                <a:spcPts val="0"/>
              </a:spcAft>
              <a:buNone/>
            </a:pPr>
            <a:endParaRPr sz="1400">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sz="1400">
                <a:latin typeface="Georgia"/>
                <a:ea typeface="Georgia"/>
                <a:cs typeface="Georgia"/>
                <a:sym typeface="Georgia"/>
              </a:rPr>
              <a:t>Training a machine vision model to identify the worms</a:t>
            </a:r>
            <a:endParaRPr sz="1400">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sz="1400">
                <a:latin typeface="Georgia"/>
                <a:ea typeface="Georgia"/>
                <a:cs typeface="Georgia"/>
                <a:sym typeface="Georgia"/>
              </a:rPr>
              <a:t>Adding different food densities</a:t>
            </a:r>
            <a:endParaRPr sz="1400">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sz="1400">
                <a:latin typeface="Georgia"/>
                <a:ea typeface="Georgia"/>
                <a:cs typeface="Georgia"/>
                <a:sym typeface="Georgia"/>
              </a:rPr>
              <a:t>Figuring out neurons necessary for foraging</a:t>
            </a:r>
            <a:endParaRPr sz="1400">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sz="1400">
                <a:latin typeface="Georgia"/>
                <a:ea typeface="Georgia"/>
                <a:cs typeface="Georgia"/>
                <a:sym typeface="Georgia"/>
              </a:rPr>
              <a:t>Predictive model</a:t>
            </a:r>
            <a:endParaRPr sz="1400">
              <a:latin typeface="Georgia"/>
              <a:ea typeface="Georgia"/>
              <a:cs typeface="Georgia"/>
              <a:sym typeface="Georgia"/>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err="1">
                <a:solidFill>
                  <a:srgbClr val="000000"/>
                </a:solidFill>
                <a:effectLst/>
                <a:latin typeface="Arial"/>
                <a:ea typeface="Arial"/>
                <a:cs typeface="Arial"/>
                <a:sym typeface="Arial"/>
              </a:rPr>
              <a:t>Bact</a:t>
            </a:r>
            <a:r>
              <a:rPr lang="en-US" sz="1100" b="1" i="0" u="none" strike="noStrike" cap="none" dirty="0">
                <a:solidFill>
                  <a:srgbClr val="000000"/>
                </a:solidFill>
                <a:effectLst/>
                <a:latin typeface="Arial"/>
                <a:ea typeface="Arial"/>
                <a:cs typeface="Arial"/>
                <a:sym typeface="Arial"/>
              </a:rPr>
              <a:t>: </a:t>
            </a:r>
          </a:p>
          <a:p>
            <a:pPr lvl="1"/>
            <a:r>
              <a:rPr lang="en-US" sz="1100" b="0" i="0" u="none" strike="noStrike" cap="none" dirty="0">
                <a:solidFill>
                  <a:srgbClr val="000000"/>
                </a:solidFill>
                <a:effectLst/>
                <a:latin typeface="Arial"/>
                <a:ea typeface="Arial"/>
                <a:cs typeface="Arial"/>
                <a:sym typeface="Arial"/>
              </a:rPr>
              <a:t>Diff densities </a:t>
            </a:r>
          </a:p>
          <a:p>
            <a:pPr lvl="1"/>
            <a:r>
              <a:rPr lang="en-US" sz="1100" b="0" i="0" u="none" strike="noStrike" cap="none" dirty="0">
                <a:solidFill>
                  <a:srgbClr val="000000"/>
                </a:solidFill>
                <a:effectLst/>
                <a:latin typeface="Arial"/>
                <a:ea typeface="Arial"/>
                <a:cs typeface="Arial"/>
                <a:sym typeface="Arial"/>
              </a:rPr>
              <a:t>patch leaving rate as well as the initial reorientation rate after leaving a patch</a:t>
            </a:r>
          </a:p>
          <a:p>
            <a:pPr lvl="1"/>
            <a:r>
              <a:rPr lang="en-US" sz="1100" b="0" i="0" u="none" strike="noStrike" cap="none" dirty="0">
                <a:solidFill>
                  <a:srgbClr val="000000"/>
                </a:solidFill>
                <a:effectLst/>
                <a:latin typeface="Arial"/>
                <a:ea typeface="Arial"/>
                <a:cs typeface="Arial"/>
                <a:sym typeface="Arial"/>
              </a:rPr>
              <a:t>quantify how past food experiences influence path-leaving decisions under current conditions. In separate experiments, I will take worms raised on different food densities, and quantify their initial reorientation rates when placed off of food</a:t>
            </a:r>
          </a:p>
          <a:p>
            <a:pPr lvl="1"/>
            <a:r>
              <a:rPr lang="en-US" sz="1100" b="0" i="0" u="none" strike="noStrike" cap="none" dirty="0">
                <a:solidFill>
                  <a:srgbClr val="000000"/>
                </a:solidFill>
                <a:effectLst/>
                <a:latin typeface="Arial"/>
                <a:ea typeface="Arial"/>
                <a:cs typeface="Arial"/>
                <a:sym typeface="Arial"/>
              </a:rPr>
              <a:t>MAIN: will the worms leave faster(MVT) if the patch they just came off of had higher bacterial density</a:t>
            </a:r>
          </a:p>
          <a:p>
            <a:pPr lvl="2"/>
            <a:r>
              <a:rPr lang="en-US" sz="1100" b="0" i="0" u="none" strike="noStrike" cap="none" dirty="0">
                <a:solidFill>
                  <a:srgbClr val="000000"/>
                </a:solidFill>
                <a:effectLst/>
                <a:latin typeface="Arial"/>
                <a:ea typeface="Arial"/>
                <a:cs typeface="Arial"/>
                <a:sym typeface="Arial"/>
              </a:rPr>
              <a:t>Will reorientation rates change if they just came off a high density patch</a:t>
            </a:r>
          </a:p>
          <a:p>
            <a:pPr lvl="0"/>
            <a:r>
              <a:rPr lang="en-US" sz="1100" b="0" i="0" u="none" strike="noStrike" cap="none" dirty="0">
                <a:solidFill>
                  <a:srgbClr val="000000"/>
                </a:solidFill>
                <a:effectLst/>
                <a:latin typeface="Arial"/>
                <a:ea typeface="Arial"/>
                <a:cs typeface="Arial"/>
                <a:sym typeface="Arial"/>
              </a:rPr>
              <a:t>Mem</a:t>
            </a:r>
          </a:p>
          <a:p>
            <a:pPr lvl="1"/>
            <a:r>
              <a:rPr lang="en-US" sz="1100" b="0" i="0" u="none" strike="noStrike" cap="none" dirty="0">
                <a:solidFill>
                  <a:srgbClr val="000000"/>
                </a:solidFill>
                <a:effectLst/>
                <a:latin typeface="Arial"/>
                <a:ea typeface="Arial"/>
                <a:cs typeface="Arial"/>
                <a:sym typeface="Arial"/>
              </a:rPr>
              <a:t>Starve worms for 45 minutes</a:t>
            </a:r>
          </a:p>
          <a:p>
            <a:pPr lvl="1"/>
            <a:r>
              <a:rPr lang="en-US" sz="1100" b="0" i="0" u="none" strike="noStrike" cap="none" dirty="0">
                <a:solidFill>
                  <a:srgbClr val="000000"/>
                </a:solidFill>
                <a:effectLst/>
                <a:latin typeface="Arial"/>
                <a:ea typeface="Arial"/>
                <a:cs typeface="Arial"/>
                <a:sym typeface="Arial"/>
              </a:rPr>
              <a:t>See how reorientations change (if a model of decaying signal since the last food encounter then reorient should go down)</a:t>
            </a:r>
          </a:p>
          <a:p>
            <a:pPr lvl="1"/>
            <a:endParaRPr lang="en-US" sz="1100" b="0" i="0" u="none" strike="noStrike" cap="none" dirty="0">
              <a:solidFill>
                <a:srgbClr val="000000"/>
              </a:solidFill>
              <a:effectLst/>
              <a:latin typeface="Arial"/>
              <a:ea typeface="Arial"/>
              <a:cs typeface="Arial"/>
              <a:sym typeface="Arial"/>
            </a:endParaRPr>
          </a:p>
          <a:p>
            <a:pPr lvl="1"/>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57909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9d161a3d2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9d161a3d2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9d161a3d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9d161a3d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Size allows us to observe their foraging behaviors for a long 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9d161a3d2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9d161a3d2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4800" algn="l" rtl="0">
              <a:lnSpc>
                <a:spcPct val="115000"/>
              </a:lnSpc>
              <a:spcBef>
                <a:spcPts val="0"/>
              </a:spcBef>
              <a:spcAft>
                <a:spcPts val="0"/>
              </a:spcAft>
              <a:buClr>
                <a:srgbClr val="212121"/>
              </a:buClr>
              <a:buSzPts val="1200"/>
              <a:buFont typeface="Times New Roman"/>
              <a:buChar char="-"/>
            </a:pPr>
            <a:r>
              <a:rPr lang="en" sz="1200" dirty="0">
                <a:solidFill>
                  <a:srgbClr val="212121"/>
                </a:solidFill>
                <a:latin typeface="Times New Roman"/>
                <a:ea typeface="Times New Roman"/>
                <a:cs typeface="Times New Roman"/>
                <a:sym typeface="Times New Roman"/>
              </a:rPr>
              <a:t>absence of food C. elegans enter a foraging state where they will randomly search for the next food patch</a:t>
            </a:r>
            <a:endParaRPr sz="1200" dirty="0">
              <a:solidFill>
                <a:srgbClr val="21212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12121"/>
              </a:buClr>
              <a:buSzPts val="1200"/>
              <a:buFont typeface="Times New Roman"/>
              <a:buChar char="-"/>
            </a:pPr>
            <a:r>
              <a:rPr lang="en" sz="1200" dirty="0">
                <a:solidFill>
                  <a:srgbClr val="212121"/>
                </a:solidFill>
                <a:latin typeface="Times New Roman"/>
                <a:ea typeface="Times New Roman"/>
                <a:cs typeface="Times New Roman"/>
                <a:sym typeface="Times New Roman"/>
              </a:rPr>
              <a:t>But the timescale of these random motions or reorientations change over time</a:t>
            </a:r>
            <a:endParaRPr sz="1200" dirty="0">
              <a:solidFill>
                <a:srgbClr val="21212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12121"/>
              </a:buClr>
              <a:buSzPts val="1200"/>
              <a:buFont typeface="Times New Roman"/>
              <a:buChar char="-"/>
            </a:pPr>
            <a:r>
              <a:rPr lang="en" sz="1200" dirty="0">
                <a:solidFill>
                  <a:srgbClr val="212121"/>
                </a:solidFill>
                <a:latin typeface="Times New Roman"/>
                <a:ea typeface="Times New Roman"/>
                <a:cs typeface="Times New Roman"/>
                <a:sym typeface="Times New Roman"/>
              </a:rPr>
              <a:t>Initially reorientation high = small diffusion constant</a:t>
            </a:r>
            <a:endParaRPr sz="1200" dirty="0">
              <a:solidFill>
                <a:srgbClr val="21212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12121"/>
              </a:buClr>
              <a:buSzPts val="1200"/>
              <a:buFont typeface="Times New Roman"/>
              <a:buChar char="-"/>
            </a:pPr>
            <a:r>
              <a:rPr lang="en" sz="1200" dirty="0">
                <a:solidFill>
                  <a:srgbClr val="212121"/>
                </a:solidFill>
                <a:latin typeface="Times New Roman"/>
                <a:ea typeface="Times New Roman"/>
                <a:cs typeface="Times New Roman"/>
                <a:sym typeface="Times New Roman"/>
              </a:rPr>
              <a:t>As time goes on reorient less = diffuse faster which is more effective for foraging</a:t>
            </a:r>
            <a:endParaRPr sz="1200" dirty="0">
              <a:solidFill>
                <a:srgbClr val="21212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212121"/>
              </a:buClr>
              <a:buSzPts val="1200"/>
              <a:buFont typeface="Times New Roman"/>
              <a:buChar char="-"/>
            </a:pPr>
            <a:r>
              <a:rPr lang="en" sz="1200" dirty="0">
                <a:solidFill>
                  <a:srgbClr val="212121"/>
                </a:solidFill>
                <a:latin typeface="Times New Roman"/>
                <a:ea typeface="Times New Roman"/>
                <a:cs typeface="Times New Roman"/>
                <a:sym typeface="Times New Roman"/>
              </a:rPr>
              <a:t>Prev. student modelled these reorientations as a function of some sort of decaying signal of memory of food</a:t>
            </a:r>
            <a:endParaRPr sz="1200" dirty="0">
              <a:solidFill>
                <a:srgbClr val="21212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9d161a3d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9d161a3d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take these a equations and solve for the average energy over time you get </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L</a:t>
            </a:r>
            <a:r>
              <a:rPr lang="en" dirty="0" err="1"/>
              <a:t>abel</a:t>
            </a:r>
            <a:r>
              <a:rPr lang="en" dirty="0"/>
              <a:t> all the variables just for metabolism on patches</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A</a:t>
            </a:r>
            <a:r>
              <a:rPr lang="en" dirty="0"/>
              <a:t>dd animation that highlights top metabolism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a00fc49c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a00fc49c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integrate this equation over time you get this graph on the left</a:t>
            </a:r>
            <a:endParaRPr dirty="0"/>
          </a:p>
          <a:p>
            <a:pPr marL="0" lvl="0" indent="0" algn="l" rtl="0">
              <a:spcBef>
                <a:spcPts val="0"/>
              </a:spcBef>
              <a:spcAft>
                <a:spcPts val="0"/>
              </a:spcAft>
              <a:buNone/>
            </a:pPr>
            <a:r>
              <a:rPr lang="en-US" dirty="0"/>
              <a:t>I</a:t>
            </a:r>
            <a:r>
              <a:rPr lang="en" dirty="0"/>
              <a:t>f you take into account the energy cost of </a:t>
            </a:r>
          </a:p>
          <a:p>
            <a:pPr marL="0" lvl="0" indent="0" algn="l" rtl="0">
              <a:spcBef>
                <a:spcPts val="0"/>
              </a:spcBef>
              <a:spcAft>
                <a:spcPts val="0"/>
              </a:spcAft>
              <a:buNone/>
            </a:pPr>
            <a:r>
              <a:rPr lang="en-US" dirty="0"/>
              <a:t>w is on the screen = R</a:t>
            </a:r>
            <a:r>
              <a:rPr lang="en" dirty="0"/>
              <a:t>elative fraction of energy </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L</a:t>
            </a:r>
            <a:r>
              <a:rPr lang="en" dirty="0" err="1"/>
              <a:t>abel</a:t>
            </a:r>
            <a:r>
              <a:rPr lang="en" dirty="0"/>
              <a:t> off patch on graph</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9d7049047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9d7049047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Animals should leave patch when rate of energy acquisition matches the average energy density of the environment</a:t>
            </a:r>
            <a:endParaRPr/>
          </a:p>
          <a:p>
            <a:pPr marL="457200" lvl="0" indent="-298450" algn="l" rtl="0">
              <a:spcBef>
                <a:spcPts val="0"/>
              </a:spcBef>
              <a:spcAft>
                <a:spcPts val="0"/>
              </a:spcAft>
              <a:buSzPts val="1100"/>
              <a:buChar char="-"/>
            </a:pPr>
            <a:r>
              <a:rPr lang="en"/>
              <a:t>Assumes velocity is constant bt patches which we know is not true</a:t>
            </a:r>
            <a:endParaRPr/>
          </a:p>
          <a:p>
            <a:pPr marL="0" lvl="0" indent="0" algn="l" rtl="0">
              <a:spcBef>
                <a:spcPts val="0"/>
              </a:spcBef>
              <a:spcAft>
                <a:spcPts val="0"/>
              </a:spcAft>
              <a:buNone/>
            </a:pPr>
            <a:endParaRPr/>
          </a:p>
          <a:p>
            <a:pPr marL="0" lvl="0" indent="0" algn="l" rtl="0">
              <a:spcBef>
                <a:spcPts val="0"/>
              </a:spcBef>
              <a:spcAft>
                <a:spcPts val="0"/>
              </a:spcAft>
              <a:buNone/>
            </a:pPr>
            <a:r>
              <a:rPr lang="en"/>
              <a:t>We would like to test this idea along with the idea that memory is involved in foraging to create a predictive model.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9d161a3d2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9d161a3d2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Margolis Paper modeling reorientations was based on the data from the Lopez Cruz paper so the first aim of this rotation was to recreate this design to test this further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9d161a3d2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9d161a3d2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12 megapixel camera with wide field of few so each worm is a couple pixels large</a:t>
            </a:r>
          </a:p>
          <a:p>
            <a:pPr marL="457200" lvl="0" indent="-298450" algn="l" rtl="0">
              <a:spcBef>
                <a:spcPts val="0"/>
              </a:spcBef>
              <a:spcAft>
                <a:spcPts val="0"/>
              </a:spcAft>
              <a:buSzPts val="1100"/>
              <a:buChar char="-"/>
            </a:pPr>
            <a:r>
              <a:rPr lang="en" dirty="0"/>
              <a:t>12 megapixel </a:t>
            </a:r>
            <a:r>
              <a:rPr lang="en" dirty="0" err="1"/>
              <a:t>camer</a:t>
            </a:r>
            <a:r>
              <a:rPr lang="en" dirty="0"/>
              <a:t> = lots of information being saved by computer</a:t>
            </a:r>
          </a:p>
          <a:p>
            <a:pPr marL="914400" lvl="1" indent="-298450" algn="l" rtl="0">
              <a:spcBef>
                <a:spcPts val="0"/>
              </a:spcBef>
              <a:spcAft>
                <a:spcPts val="0"/>
              </a:spcAft>
              <a:buSzPts val="1100"/>
              <a:buChar char="-"/>
            </a:pPr>
            <a:r>
              <a:rPr lang="en-US" dirty="0"/>
              <a:t>Limiting the # </a:t>
            </a:r>
            <a:r>
              <a:rPr lang="en-US" dirty="0" err="1"/>
              <a:t>fr</a:t>
            </a:r>
            <a:r>
              <a:rPr lang="en-US" dirty="0"/>
              <a:t>/s </a:t>
            </a:r>
            <a:r>
              <a:rPr lang="en-US" dirty="0" err="1"/>
              <a:t>bc</a:t>
            </a:r>
            <a:r>
              <a:rPr lang="en-US" dirty="0"/>
              <a:t> the computer can only handle so much information at a time</a:t>
            </a:r>
            <a:endParaRPr dirty="0"/>
          </a:p>
          <a:p>
            <a:pPr marL="457200" lvl="0" indent="-298450" algn="l" rtl="0">
              <a:spcBef>
                <a:spcPts val="0"/>
              </a:spcBef>
              <a:spcAft>
                <a:spcPts val="0"/>
              </a:spcAft>
              <a:buSzPts val="1100"/>
              <a:buChar char="-"/>
            </a:pPr>
            <a:r>
              <a:rPr lang="en" dirty="0"/>
              <a:t>Can't compress images to make saving faster </a:t>
            </a:r>
            <a:r>
              <a:rPr lang="en" dirty="0" err="1"/>
              <a:t>bc</a:t>
            </a:r>
            <a:r>
              <a:rPr lang="en" dirty="0"/>
              <a:t> worms are small</a:t>
            </a:r>
          </a:p>
          <a:p>
            <a:pPr marL="457200" lvl="0" indent="-298450" algn="l" rtl="0">
              <a:spcBef>
                <a:spcPts val="0"/>
              </a:spcBef>
              <a:spcAft>
                <a:spcPts val="0"/>
              </a:spcAft>
              <a:buSzPts val="1100"/>
              <a:buChar char="-"/>
            </a:pPr>
            <a:r>
              <a:rPr lang="en-US" dirty="0"/>
              <a:t>S</a:t>
            </a:r>
            <a:r>
              <a:rPr lang="en" dirty="0" err="1"/>
              <a:t>treamline</a:t>
            </a:r>
            <a:r>
              <a:rPr lang="en" dirty="0"/>
              <a:t> words better</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gif"/><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customXml" Target="../ink/ink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gif"/><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Georgia"/>
                <a:ea typeface="Georgia"/>
                <a:cs typeface="Georgia"/>
                <a:sym typeface="Georgia"/>
              </a:rPr>
              <a:t>A Predictive Model for Foraging</a:t>
            </a:r>
            <a:endParaRPr>
              <a:latin typeface="Georgia"/>
              <a:ea typeface="Georgia"/>
              <a:cs typeface="Georgia"/>
              <a:sym typeface="Georgia"/>
            </a:endParaRPr>
          </a:p>
        </p:txBody>
      </p:sp>
      <p:sp>
        <p:nvSpPr>
          <p:cNvPr id="55" name="Google Shape;55;p13"/>
          <p:cNvSpPr txBox="1">
            <a:spLocks noGrp="1"/>
          </p:cNvSpPr>
          <p:nvPr>
            <p:ph type="subTitle" idx="1"/>
          </p:nvPr>
        </p:nvSpPr>
        <p:spPr>
          <a:xfrm>
            <a:off x="500550" y="3142735"/>
            <a:ext cx="8012100" cy="10749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688"/>
              <a:buNone/>
            </a:pPr>
            <a:r>
              <a:rPr lang="en" sz="2000">
                <a:latin typeface="Georgia"/>
                <a:ea typeface="Georgia"/>
                <a:cs typeface="Georgia"/>
                <a:sym typeface="Georgia"/>
              </a:rPr>
              <a:t>Isabel Garcia</a:t>
            </a:r>
            <a:endParaRPr sz="2000">
              <a:latin typeface="Georgia"/>
              <a:ea typeface="Georgia"/>
              <a:cs typeface="Georgia"/>
              <a:sym typeface="Georgia"/>
            </a:endParaRPr>
          </a:p>
          <a:p>
            <a:pPr marL="0" lvl="0" indent="0" algn="ctr" rtl="0">
              <a:lnSpc>
                <a:spcPct val="80000"/>
              </a:lnSpc>
              <a:spcBef>
                <a:spcPts val="0"/>
              </a:spcBef>
              <a:spcAft>
                <a:spcPts val="0"/>
              </a:spcAft>
              <a:buSzPts val="688"/>
              <a:buNone/>
            </a:pPr>
            <a:r>
              <a:rPr lang="en" sz="2000">
                <a:latin typeface="Georgia"/>
                <a:ea typeface="Georgia"/>
                <a:cs typeface="Georgia"/>
                <a:sym typeface="Georgia"/>
              </a:rPr>
              <a:t>Gordus Lab</a:t>
            </a:r>
            <a:endParaRPr sz="2000">
              <a:latin typeface="Georgia"/>
              <a:ea typeface="Georgia"/>
              <a:cs typeface="Georgia"/>
              <a:sym typeface="Georgia"/>
            </a:endParaRPr>
          </a:p>
          <a:p>
            <a:pPr marL="0" lvl="0" indent="0" algn="ctr" rtl="0">
              <a:lnSpc>
                <a:spcPct val="80000"/>
              </a:lnSpc>
              <a:spcBef>
                <a:spcPts val="0"/>
              </a:spcBef>
              <a:spcAft>
                <a:spcPts val="0"/>
              </a:spcAft>
              <a:buSzPts val="688"/>
              <a:buNone/>
            </a:pPr>
            <a:r>
              <a:rPr lang="en" sz="2000">
                <a:latin typeface="Georgia"/>
                <a:ea typeface="Georgia"/>
                <a:cs typeface="Georgia"/>
                <a:sym typeface="Georgia"/>
              </a:rPr>
              <a:t>Department of Biology</a:t>
            </a:r>
            <a:endParaRPr sz="2000">
              <a:latin typeface="Georgia"/>
              <a:ea typeface="Georgia"/>
              <a:cs typeface="Georgia"/>
              <a:sym typeface="Georgia"/>
            </a:endParaRPr>
          </a:p>
          <a:p>
            <a:pPr marL="0" lvl="0" indent="0" algn="ctr" rtl="0">
              <a:lnSpc>
                <a:spcPct val="80000"/>
              </a:lnSpc>
              <a:spcBef>
                <a:spcPts val="0"/>
              </a:spcBef>
              <a:spcAft>
                <a:spcPts val="0"/>
              </a:spcAft>
              <a:buSzPts val="688"/>
              <a:buNone/>
            </a:pPr>
            <a:r>
              <a:rPr lang="en" sz="2000">
                <a:latin typeface="Georgia"/>
                <a:ea typeface="Georgia"/>
                <a:cs typeface="Georgia"/>
                <a:sym typeface="Georgia"/>
              </a:rPr>
              <a:t>Johns Hopkins University</a:t>
            </a:r>
            <a:endParaRPr sz="20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latin typeface="Georgia"/>
                <a:ea typeface="Georgia"/>
                <a:cs typeface="Georgia"/>
                <a:sym typeface="Georgia"/>
              </a:rPr>
              <a:t>Recreation of Experimental Design</a:t>
            </a:r>
            <a:endParaRPr sz="2820">
              <a:latin typeface="Georgia"/>
              <a:ea typeface="Georgia"/>
              <a:cs typeface="Georgia"/>
              <a:sym typeface="Georgia"/>
            </a:endParaRPr>
          </a:p>
        </p:txBody>
      </p:sp>
      <p:pic>
        <p:nvPicPr>
          <p:cNvPr id="178" name="Google Shape;178;p21" title="IMG_8400.JPG"/>
          <p:cNvPicPr preferRelativeResize="0"/>
          <p:nvPr/>
        </p:nvPicPr>
        <p:blipFill rotWithShape="1">
          <a:blip r:embed="rId3">
            <a:alphaModFix/>
          </a:blip>
          <a:srcRect l="18904" t="24997" r="22185" b="20731"/>
          <a:stretch/>
        </p:blipFill>
        <p:spPr>
          <a:xfrm rot="-5400000">
            <a:off x="5560309" y="1563022"/>
            <a:ext cx="3987876" cy="2755131"/>
          </a:xfrm>
          <a:prstGeom prst="rect">
            <a:avLst/>
          </a:prstGeom>
          <a:noFill/>
          <a:ln>
            <a:noFill/>
          </a:ln>
        </p:spPr>
      </p:pic>
      <p:cxnSp>
        <p:nvCxnSpPr>
          <p:cNvPr id="179" name="Google Shape;179;p21"/>
          <p:cNvCxnSpPr/>
          <p:nvPr/>
        </p:nvCxnSpPr>
        <p:spPr>
          <a:xfrm>
            <a:off x="5780970" y="4074753"/>
            <a:ext cx="1628400" cy="0"/>
          </a:xfrm>
          <a:prstGeom prst="straightConnector1">
            <a:avLst/>
          </a:prstGeom>
          <a:noFill/>
          <a:ln w="34750" cap="flat" cmpd="sng">
            <a:solidFill>
              <a:srgbClr val="FF0000"/>
            </a:solidFill>
            <a:prstDash val="solid"/>
            <a:round/>
            <a:headEnd type="none" w="med" len="med"/>
            <a:tailEnd type="triangle" w="med" len="med"/>
          </a:ln>
        </p:spPr>
      </p:cxnSp>
      <p:cxnSp>
        <p:nvCxnSpPr>
          <p:cNvPr id="180" name="Google Shape;180;p21"/>
          <p:cNvCxnSpPr/>
          <p:nvPr/>
        </p:nvCxnSpPr>
        <p:spPr>
          <a:xfrm>
            <a:off x="5780970" y="2349759"/>
            <a:ext cx="1628400" cy="0"/>
          </a:xfrm>
          <a:prstGeom prst="straightConnector1">
            <a:avLst/>
          </a:prstGeom>
          <a:noFill/>
          <a:ln w="34750" cap="flat" cmpd="sng">
            <a:solidFill>
              <a:srgbClr val="FF0000"/>
            </a:solidFill>
            <a:prstDash val="solid"/>
            <a:round/>
            <a:headEnd type="none" w="med" len="med"/>
            <a:tailEnd type="triangle" w="med" len="med"/>
          </a:ln>
        </p:spPr>
      </p:cxnSp>
      <p:cxnSp>
        <p:nvCxnSpPr>
          <p:cNvPr id="181" name="Google Shape;181;p21"/>
          <p:cNvCxnSpPr/>
          <p:nvPr/>
        </p:nvCxnSpPr>
        <p:spPr>
          <a:xfrm>
            <a:off x="5845238" y="3710538"/>
            <a:ext cx="1124400" cy="20700"/>
          </a:xfrm>
          <a:prstGeom prst="straightConnector1">
            <a:avLst/>
          </a:prstGeom>
          <a:noFill/>
          <a:ln w="34750" cap="flat" cmpd="sng">
            <a:solidFill>
              <a:srgbClr val="FF0000"/>
            </a:solidFill>
            <a:prstDash val="solid"/>
            <a:round/>
            <a:headEnd type="none" w="med" len="med"/>
            <a:tailEnd type="triangle" w="med" len="med"/>
          </a:ln>
        </p:spPr>
      </p:cxnSp>
      <p:sp>
        <p:nvSpPr>
          <p:cNvPr id="182" name="Google Shape;182;p21"/>
          <p:cNvSpPr txBox="1"/>
          <p:nvPr/>
        </p:nvSpPr>
        <p:spPr>
          <a:xfrm>
            <a:off x="4892234" y="2076084"/>
            <a:ext cx="1124400" cy="522300"/>
          </a:xfrm>
          <a:prstGeom prst="rect">
            <a:avLst/>
          </a:prstGeom>
          <a:noFill/>
          <a:ln>
            <a:noFill/>
          </a:ln>
        </p:spPr>
        <p:txBody>
          <a:bodyPr spcFirstLastPara="1" wrap="square" lIns="83400" tIns="83400" rIns="83400" bIns="83400" anchor="t" anchorCtr="0">
            <a:noAutofit/>
          </a:bodyPr>
          <a:lstStyle/>
          <a:p>
            <a:pPr marL="0" lvl="0" indent="0" algn="l" rtl="0">
              <a:spcBef>
                <a:spcPts val="0"/>
              </a:spcBef>
              <a:spcAft>
                <a:spcPts val="0"/>
              </a:spcAft>
              <a:buNone/>
            </a:pPr>
            <a:r>
              <a:rPr lang="en" sz="1642">
                <a:solidFill>
                  <a:schemeClr val="dk2"/>
                </a:solidFill>
                <a:latin typeface="Georgia"/>
                <a:ea typeface="Georgia"/>
                <a:cs typeface="Georgia"/>
                <a:sym typeface="Georgia"/>
              </a:rPr>
              <a:t>Camera</a:t>
            </a:r>
            <a:endParaRPr sz="1642">
              <a:solidFill>
                <a:schemeClr val="dk2"/>
              </a:solidFill>
              <a:latin typeface="Georgia"/>
              <a:ea typeface="Georgia"/>
              <a:cs typeface="Georgia"/>
              <a:sym typeface="Georgia"/>
            </a:endParaRPr>
          </a:p>
        </p:txBody>
      </p:sp>
      <p:sp>
        <p:nvSpPr>
          <p:cNvPr id="183" name="Google Shape;183;p21"/>
          <p:cNvSpPr txBox="1"/>
          <p:nvPr/>
        </p:nvSpPr>
        <p:spPr>
          <a:xfrm>
            <a:off x="4483090" y="3402927"/>
            <a:ext cx="1533600" cy="353400"/>
          </a:xfrm>
          <a:prstGeom prst="rect">
            <a:avLst/>
          </a:prstGeom>
          <a:noFill/>
          <a:ln>
            <a:noFill/>
          </a:ln>
        </p:spPr>
        <p:txBody>
          <a:bodyPr spcFirstLastPara="1" wrap="square" lIns="83400" tIns="83400" rIns="83400" bIns="83400" anchor="t" anchorCtr="0">
            <a:noAutofit/>
          </a:bodyPr>
          <a:lstStyle/>
          <a:p>
            <a:pPr marL="0" lvl="0" indent="0" algn="l" rtl="0">
              <a:spcBef>
                <a:spcPts val="0"/>
              </a:spcBef>
              <a:spcAft>
                <a:spcPts val="0"/>
              </a:spcAft>
              <a:buNone/>
            </a:pPr>
            <a:r>
              <a:rPr lang="en" sz="1642">
                <a:solidFill>
                  <a:schemeClr val="dk2"/>
                </a:solidFill>
                <a:latin typeface="Georgia"/>
                <a:ea typeface="Georgia"/>
                <a:cs typeface="Georgia"/>
                <a:sym typeface="Georgia"/>
              </a:rPr>
              <a:t>Light Source</a:t>
            </a:r>
            <a:endParaRPr sz="1642">
              <a:solidFill>
                <a:schemeClr val="dk2"/>
              </a:solidFill>
              <a:latin typeface="Georgia"/>
              <a:ea typeface="Georgia"/>
              <a:cs typeface="Georgia"/>
              <a:sym typeface="Georgia"/>
            </a:endParaRPr>
          </a:p>
        </p:txBody>
      </p:sp>
      <p:sp>
        <p:nvSpPr>
          <p:cNvPr id="184" name="Google Shape;184;p21"/>
          <p:cNvSpPr txBox="1"/>
          <p:nvPr/>
        </p:nvSpPr>
        <p:spPr>
          <a:xfrm>
            <a:off x="4483090" y="3898096"/>
            <a:ext cx="1533600" cy="353400"/>
          </a:xfrm>
          <a:prstGeom prst="rect">
            <a:avLst/>
          </a:prstGeom>
          <a:noFill/>
          <a:ln>
            <a:noFill/>
          </a:ln>
        </p:spPr>
        <p:txBody>
          <a:bodyPr spcFirstLastPara="1" wrap="square" lIns="83400" tIns="83400" rIns="83400" bIns="83400" anchor="t" anchorCtr="0">
            <a:noAutofit/>
          </a:bodyPr>
          <a:lstStyle/>
          <a:p>
            <a:pPr marL="0" lvl="0" indent="0" algn="l" rtl="0">
              <a:spcBef>
                <a:spcPts val="0"/>
              </a:spcBef>
              <a:spcAft>
                <a:spcPts val="0"/>
              </a:spcAft>
              <a:buNone/>
            </a:pPr>
            <a:r>
              <a:rPr lang="en" sz="1642">
                <a:solidFill>
                  <a:schemeClr val="dk2"/>
                </a:solidFill>
                <a:latin typeface="Georgia"/>
                <a:ea typeface="Georgia"/>
                <a:cs typeface="Georgia"/>
                <a:sym typeface="Georgia"/>
              </a:rPr>
              <a:t>15 cm Plate</a:t>
            </a:r>
            <a:endParaRPr sz="1642">
              <a:solidFill>
                <a:schemeClr val="dk2"/>
              </a:solidFill>
              <a:latin typeface="Georgia"/>
              <a:ea typeface="Georgia"/>
              <a:cs typeface="Georgia"/>
              <a:sym typeface="Georgia"/>
            </a:endParaRPr>
          </a:p>
        </p:txBody>
      </p:sp>
      <p:pic>
        <p:nvPicPr>
          <p:cNvPr id="185" name="Google Shape;185;p21"/>
          <p:cNvPicPr preferRelativeResize="0"/>
          <p:nvPr/>
        </p:nvPicPr>
        <p:blipFill>
          <a:blip r:embed="rId4">
            <a:alphaModFix/>
          </a:blip>
          <a:stretch>
            <a:fillRect/>
          </a:stretch>
        </p:blipFill>
        <p:spPr>
          <a:xfrm>
            <a:off x="142175" y="1276146"/>
            <a:ext cx="4490567" cy="1752225"/>
          </a:xfrm>
          <a:prstGeom prst="rect">
            <a:avLst/>
          </a:prstGeom>
          <a:noFill/>
          <a:ln>
            <a:noFill/>
          </a:ln>
        </p:spPr>
      </p:pic>
      <p:sp>
        <p:nvSpPr>
          <p:cNvPr id="186" name="Google Shape;186;p21"/>
          <p:cNvSpPr txBox="1"/>
          <p:nvPr/>
        </p:nvSpPr>
        <p:spPr>
          <a:xfrm>
            <a:off x="85300" y="4719852"/>
            <a:ext cx="4236600" cy="22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López-Cruz, A. </a:t>
            </a:r>
            <a:r>
              <a:rPr lang="en" sz="1800" i="1">
                <a:solidFill>
                  <a:schemeClr val="dk1"/>
                </a:solidFill>
              </a:rPr>
              <a:t>et. al</a:t>
            </a:r>
            <a:r>
              <a:rPr lang="en" sz="1800">
                <a:solidFill>
                  <a:schemeClr val="dk1"/>
                </a:solidFill>
              </a:rPr>
              <a:t>., </a:t>
            </a:r>
            <a:r>
              <a:rPr lang="en" sz="1800" i="1">
                <a:solidFill>
                  <a:schemeClr val="dk1"/>
                </a:solidFill>
              </a:rPr>
              <a:t>Neuron</a:t>
            </a:r>
            <a:r>
              <a:rPr lang="en" sz="1800">
                <a:solidFill>
                  <a:schemeClr val="dk1"/>
                </a:solidFill>
              </a:rPr>
              <a:t>, 2019.</a:t>
            </a:r>
            <a:endParaRPr sz="1800">
              <a:solidFill>
                <a:schemeClr val="dk1"/>
              </a:solidFill>
            </a:endParaRPr>
          </a:p>
          <a:p>
            <a:pPr marL="0" lvl="0" indent="0" algn="l" rtl="0">
              <a:spcBef>
                <a:spcPts val="0"/>
              </a:spcBef>
              <a:spcAft>
                <a:spcPts val="0"/>
              </a:spcAft>
              <a:buNone/>
            </a:pPr>
            <a:endParaRPr sz="1800">
              <a:solidFill>
                <a:schemeClr val="dk2"/>
              </a:solidFill>
            </a:endParaRPr>
          </a:p>
        </p:txBody>
      </p:sp>
      <p:pic>
        <p:nvPicPr>
          <p:cNvPr id="188" name="Google Shape;188;p21" title="reorient.gif"/>
          <p:cNvPicPr preferRelativeResize="0"/>
          <p:nvPr/>
        </p:nvPicPr>
        <p:blipFill rotWithShape="1">
          <a:blip r:embed="rId5">
            <a:alphaModFix/>
          </a:blip>
          <a:srcRect l="25825" t="16010" r="33452" b="39772"/>
          <a:stretch/>
        </p:blipFill>
        <p:spPr>
          <a:xfrm>
            <a:off x="322586" y="1276145"/>
            <a:ext cx="4236600" cy="34013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20">
                <a:latin typeface="Georgia"/>
                <a:ea typeface="Georgia"/>
                <a:cs typeface="Georgia"/>
                <a:sym typeface="Georgia"/>
              </a:rPr>
              <a:t>Aims For Rotation</a:t>
            </a:r>
            <a:endParaRPr sz="3420">
              <a:latin typeface="Georgia"/>
              <a:ea typeface="Georgia"/>
              <a:cs typeface="Georgia"/>
              <a:sym typeface="Georgia"/>
            </a:endParaRPr>
          </a:p>
        </p:txBody>
      </p:sp>
      <p:sp>
        <p:nvSpPr>
          <p:cNvPr id="194" name="Google Shape;194;p22"/>
          <p:cNvSpPr txBox="1">
            <a:spLocks noGrp="1"/>
          </p:cNvSpPr>
          <p:nvPr>
            <p:ph type="body" idx="1"/>
          </p:nvPr>
        </p:nvSpPr>
        <p:spPr>
          <a:xfrm>
            <a:off x="311700" y="1246734"/>
            <a:ext cx="8520600" cy="3416400"/>
          </a:xfrm>
          <a:prstGeom prst="rect">
            <a:avLst/>
          </a:prstGeom>
        </p:spPr>
        <p:txBody>
          <a:bodyPr spcFirstLastPara="1" wrap="square" lIns="91425" tIns="91425" rIns="91425" bIns="91425" anchor="t" anchorCtr="0">
            <a:normAutofit lnSpcReduction="10000"/>
          </a:bodyPr>
          <a:lstStyle/>
          <a:p>
            <a:pPr marL="457200" lvl="0" indent="-400050" algn="l" rtl="0">
              <a:lnSpc>
                <a:spcPct val="200000"/>
              </a:lnSpc>
              <a:spcBef>
                <a:spcPts val="0"/>
              </a:spcBef>
              <a:spcAft>
                <a:spcPts val="0"/>
              </a:spcAft>
              <a:buSzPts val="2700"/>
              <a:buFont typeface="Georgia"/>
              <a:buAutoNum type="arabicPeriod"/>
            </a:pPr>
            <a:r>
              <a:rPr lang="en" sz="2700" dirty="0">
                <a:latin typeface="Georgia"/>
                <a:ea typeface="Georgia"/>
                <a:cs typeface="Georgia"/>
                <a:sym typeface="Georgia"/>
              </a:rPr>
              <a:t>Recreate experimental design from Lopez-Cruz et. al used in Margolis and Gordus</a:t>
            </a:r>
            <a:endParaRPr sz="2700" dirty="0">
              <a:latin typeface="Georgia"/>
              <a:ea typeface="Georgia"/>
              <a:cs typeface="Georgia"/>
              <a:sym typeface="Georgia"/>
            </a:endParaRPr>
          </a:p>
          <a:p>
            <a:pPr marL="457200" lvl="0" indent="-400050" algn="l" rtl="0">
              <a:lnSpc>
                <a:spcPct val="200000"/>
              </a:lnSpc>
              <a:spcBef>
                <a:spcPts val="0"/>
              </a:spcBef>
              <a:spcAft>
                <a:spcPts val="0"/>
              </a:spcAft>
              <a:buSzPts val="2700"/>
              <a:buFont typeface="Georgia"/>
              <a:buAutoNum type="arabicPeriod"/>
            </a:pPr>
            <a:r>
              <a:rPr lang="en" sz="2700" b="1" dirty="0">
                <a:latin typeface="Georgia"/>
                <a:ea typeface="Georgia"/>
                <a:cs typeface="Georgia"/>
                <a:sym typeface="Georgia"/>
              </a:rPr>
              <a:t>Adjust Worm Tracking Code</a:t>
            </a:r>
            <a:endParaRPr sz="2700" b="1" dirty="0">
              <a:latin typeface="Georgia"/>
              <a:ea typeface="Georgia"/>
              <a:cs typeface="Georgia"/>
              <a:sym typeface="Georgia"/>
            </a:endParaRPr>
          </a:p>
          <a:p>
            <a:pPr marL="457200" lvl="0" indent="-400050" algn="l" rtl="0">
              <a:lnSpc>
                <a:spcPct val="200000"/>
              </a:lnSpc>
              <a:spcBef>
                <a:spcPts val="0"/>
              </a:spcBef>
              <a:spcAft>
                <a:spcPts val="0"/>
              </a:spcAft>
              <a:buSzPts val="2700"/>
              <a:buFont typeface="Georgia"/>
              <a:buAutoNum type="arabicPeriod"/>
            </a:pPr>
            <a:r>
              <a:rPr lang="en" sz="2700" dirty="0">
                <a:latin typeface="Georgia"/>
                <a:ea typeface="Georgia"/>
                <a:cs typeface="Georgia"/>
                <a:sym typeface="Georgia"/>
              </a:rPr>
              <a:t>Collecting Reorientation Rates and Velocity</a:t>
            </a:r>
            <a:endParaRPr sz="2700" dirty="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Code Workflow: Subtract Average Image from All Frames</a:t>
            </a:r>
            <a:endParaRPr>
              <a:latin typeface="Georgia"/>
              <a:ea typeface="Georgia"/>
              <a:cs typeface="Georgia"/>
              <a:sym typeface="Georgia"/>
            </a:endParaRPr>
          </a:p>
        </p:txBody>
      </p:sp>
      <p:sp>
        <p:nvSpPr>
          <p:cNvPr id="200" name="Google Shape;200;p23"/>
          <p:cNvSpPr/>
          <p:nvPr/>
        </p:nvSpPr>
        <p:spPr>
          <a:xfrm>
            <a:off x="6780403" y="1336337"/>
            <a:ext cx="2180100" cy="5727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Georgia"/>
                <a:ea typeface="Georgia"/>
                <a:cs typeface="Georgia"/>
                <a:sym typeface="Georgia"/>
              </a:rPr>
              <a:t>Subtract Average Image</a:t>
            </a:r>
            <a:endParaRPr b="1">
              <a:latin typeface="Georgia"/>
              <a:ea typeface="Georgia"/>
              <a:cs typeface="Georgia"/>
              <a:sym typeface="Georgia"/>
            </a:endParaRPr>
          </a:p>
        </p:txBody>
      </p:sp>
      <p:cxnSp>
        <p:nvCxnSpPr>
          <p:cNvPr id="201" name="Google Shape;201;p23"/>
          <p:cNvCxnSpPr>
            <a:cxnSpLocks/>
            <a:stCxn id="200" idx="2"/>
          </p:cNvCxnSpPr>
          <p:nvPr/>
        </p:nvCxnSpPr>
        <p:spPr>
          <a:xfrm>
            <a:off x="7870453" y="1909037"/>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02" name="Google Shape;202;p23"/>
          <p:cNvSpPr/>
          <p:nvPr/>
        </p:nvSpPr>
        <p:spPr>
          <a:xfrm>
            <a:off x="6780403" y="2262470"/>
            <a:ext cx="2180100" cy="5727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Set Background Threshold</a:t>
            </a:r>
            <a:endParaRPr>
              <a:latin typeface="Georgia"/>
              <a:ea typeface="Georgia"/>
              <a:cs typeface="Georgia"/>
              <a:sym typeface="Georgia"/>
            </a:endParaRPr>
          </a:p>
        </p:txBody>
      </p:sp>
      <p:cxnSp>
        <p:nvCxnSpPr>
          <p:cNvPr id="203" name="Google Shape;203;p23"/>
          <p:cNvCxnSpPr/>
          <p:nvPr/>
        </p:nvCxnSpPr>
        <p:spPr>
          <a:xfrm>
            <a:off x="7866853" y="2857537"/>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04" name="Google Shape;204;p23"/>
          <p:cNvSpPr/>
          <p:nvPr/>
        </p:nvSpPr>
        <p:spPr>
          <a:xfrm>
            <a:off x="6780403" y="3188604"/>
            <a:ext cx="2180100" cy="5727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Erosion/Dilation</a:t>
            </a:r>
            <a:endParaRPr>
              <a:latin typeface="Georgia"/>
              <a:ea typeface="Georgia"/>
              <a:cs typeface="Georgia"/>
              <a:sym typeface="Georgia"/>
            </a:endParaRPr>
          </a:p>
        </p:txBody>
      </p:sp>
      <p:cxnSp>
        <p:nvCxnSpPr>
          <p:cNvPr id="205" name="Google Shape;205;p23"/>
          <p:cNvCxnSpPr/>
          <p:nvPr/>
        </p:nvCxnSpPr>
        <p:spPr>
          <a:xfrm>
            <a:off x="7866853" y="3783670"/>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06" name="Google Shape;206;p23"/>
          <p:cNvSpPr/>
          <p:nvPr/>
        </p:nvSpPr>
        <p:spPr>
          <a:xfrm>
            <a:off x="6780403" y="4114737"/>
            <a:ext cx="2180100" cy="5727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Loop Through Frames</a:t>
            </a:r>
            <a:endParaRPr>
              <a:latin typeface="Georgia"/>
              <a:ea typeface="Georgia"/>
              <a:cs typeface="Georgia"/>
              <a:sym typeface="Georgia"/>
            </a:endParaRPr>
          </a:p>
        </p:txBody>
      </p:sp>
      <p:pic>
        <p:nvPicPr>
          <p:cNvPr id="207" name="Google Shape;207;p23" title="Screenshot 2025-10-30 at 11.30.19 AM.png"/>
          <p:cNvPicPr preferRelativeResize="0"/>
          <p:nvPr/>
        </p:nvPicPr>
        <p:blipFill>
          <a:blip r:embed="rId3">
            <a:alphaModFix/>
          </a:blip>
          <a:stretch>
            <a:fillRect/>
          </a:stretch>
        </p:blipFill>
        <p:spPr>
          <a:xfrm>
            <a:off x="3553246" y="1465417"/>
            <a:ext cx="2733777" cy="2529888"/>
          </a:xfrm>
          <a:prstGeom prst="rect">
            <a:avLst/>
          </a:prstGeom>
          <a:noFill/>
          <a:ln>
            <a:noFill/>
          </a:ln>
        </p:spPr>
      </p:pic>
      <p:pic>
        <p:nvPicPr>
          <p:cNvPr id="3" name="Google Shape;342;p30" title="Screenshot 2025-10-27 at 9.37.53 PM.png">
            <a:extLst>
              <a:ext uri="{FF2B5EF4-FFF2-40B4-BE49-F238E27FC236}">
                <a16:creationId xmlns:a16="http://schemas.microsoft.com/office/drawing/2014/main" id="{F2EBFB68-C51B-42B9-D825-E3AC8BCC73E1}"/>
              </a:ext>
            </a:extLst>
          </p:cNvPr>
          <p:cNvPicPr preferRelativeResize="0"/>
          <p:nvPr/>
        </p:nvPicPr>
        <p:blipFill>
          <a:blip r:embed="rId4">
            <a:alphaModFix/>
          </a:blip>
          <a:stretch>
            <a:fillRect/>
          </a:stretch>
        </p:blipFill>
        <p:spPr>
          <a:xfrm>
            <a:off x="452679" y="1465417"/>
            <a:ext cx="2733777" cy="2529888"/>
          </a:xfrm>
          <a:prstGeom prst="rect">
            <a:avLst/>
          </a:prstGeom>
          <a:noFill/>
          <a:ln>
            <a:noFill/>
          </a:ln>
        </p:spPr>
      </p:pic>
      <p:sp>
        <p:nvSpPr>
          <p:cNvPr id="4" name="Google Shape;213;p24">
            <a:extLst>
              <a:ext uri="{FF2B5EF4-FFF2-40B4-BE49-F238E27FC236}">
                <a16:creationId xmlns:a16="http://schemas.microsoft.com/office/drawing/2014/main" id="{740FDBCC-3DAA-2C38-5459-D822026D9A93}"/>
              </a:ext>
            </a:extLst>
          </p:cNvPr>
          <p:cNvSpPr txBox="1"/>
          <p:nvPr/>
        </p:nvSpPr>
        <p:spPr>
          <a:xfrm>
            <a:off x="4028488" y="4007356"/>
            <a:ext cx="19620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Georgia"/>
                <a:ea typeface="Georgia"/>
                <a:cs typeface="Georgia"/>
                <a:sym typeface="Georgia"/>
              </a:rPr>
              <a:t>Average Image</a:t>
            </a:r>
            <a:endParaRPr sz="1800" dirty="0">
              <a:solidFill>
                <a:schemeClr val="dk2"/>
              </a:solidFill>
              <a:latin typeface="Georgia"/>
              <a:ea typeface="Georgia"/>
              <a:cs typeface="Georgia"/>
              <a:sym typeface="Georgia"/>
            </a:endParaRPr>
          </a:p>
        </p:txBody>
      </p:sp>
      <p:sp>
        <p:nvSpPr>
          <p:cNvPr id="5" name="Google Shape;213;p24">
            <a:extLst>
              <a:ext uri="{FF2B5EF4-FFF2-40B4-BE49-F238E27FC236}">
                <a16:creationId xmlns:a16="http://schemas.microsoft.com/office/drawing/2014/main" id="{2CFA37FD-4C9F-3809-72C4-492A8FADC993}"/>
              </a:ext>
            </a:extLst>
          </p:cNvPr>
          <p:cNvSpPr txBox="1"/>
          <p:nvPr/>
        </p:nvSpPr>
        <p:spPr>
          <a:xfrm>
            <a:off x="458026" y="4007356"/>
            <a:ext cx="2818034"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Georgia"/>
                <a:ea typeface="Georgia"/>
                <a:cs typeface="Georgia"/>
                <a:sym typeface="Georgia"/>
              </a:rPr>
              <a:t>Image before Subtraction</a:t>
            </a:r>
            <a:endParaRPr sz="1800" dirty="0">
              <a:solidFill>
                <a:schemeClr val="dk2"/>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A9163A31-7E5C-B46C-59AC-3FBB1EE3E644}"/>
            </a:ext>
          </a:extLst>
        </p:cNvPr>
        <p:cNvGrpSpPr/>
        <p:nvPr/>
      </p:nvGrpSpPr>
      <p:grpSpPr>
        <a:xfrm>
          <a:off x="0" y="0"/>
          <a:ext cx="0" cy="0"/>
          <a:chOff x="0" y="0"/>
          <a:chExt cx="0" cy="0"/>
        </a:xfrm>
      </p:grpSpPr>
      <p:sp>
        <p:nvSpPr>
          <p:cNvPr id="199" name="Google Shape;199;p23">
            <a:extLst>
              <a:ext uri="{FF2B5EF4-FFF2-40B4-BE49-F238E27FC236}">
                <a16:creationId xmlns:a16="http://schemas.microsoft.com/office/drawing/2014/main" id="{BEF3A2D9-AB00-FE7C-D4D2-451A816813D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Code Workflow: Subtract Average Image from All Frames</a:t>
            </a:r>
            <a:endParaRPr>
              <a:latin typeface="Georgia"/>
              <a:ea typeface="Georgia"/>
              <a:cs typeface="Georgia"/>
              <a:sym typeface="Georgia"/>
            </a:endParaRPr>
          </a:p>
        </p:txBody>
      </p:sp>
      <p:sp>
        <p:nvSpPr>
          <p:cNvPr id="200" name="Google Shape;200;p23">
            <a:extLst>
              <a:ext uri="{FF2B5EF4-FFF2-40B4-BE49-F238E27FC236}">
                <a16:creationId xmlns:a16="http://schemas.microsoft.com/office/drawing/2014/main" id="{DBC1EBEF-A7F5-F079-C026-E4C6059536FB}"/>
              </a:ext>
            </a:extLst>
          </p:cNvPr>
          <p:cNvSpPr/>
          <p:nvPr/>
        </p:nvSpPr>
        <p:spPr>
          <a:xfrm>
            <a:off x="6780403" y="1336337"/>
            <a:ext cx="2180100" cy="5727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Georgia"/>
                <a:ea typeface="Georgia"/>
                <a:cs typeface="Georgia"/>
                <a:sym typeface="Georgia"/>
              </a:rPr>
              <a:t>Subtract Average Image</a:t>
            </a:r>
            <a:endParaRPr b="1">
              <a:latin typeface="Georgia"/>
              <a:ea typeface="Georgia"/>
              <a:cs typeface="Georgia"/>
              <a:sym typeface="Georgia"/>
            </a:endParaRPr>
          </a:p>
        </p:txBody>
      </p:sp>
      <p:cxnSp>
        <p:nvCxnSpPr>
          <p:cNvPr id="201" name="Google Shape;201;p23">
            <a:extLst>
              <a:ext uri="{FF2B5EF4-FFF2-40B4-BE49-F238E27FC236}">
                <a16:creationId xmlns:a16="http://schemas.microsoft.com/office/drawing/2014/main" id="{67193E15-4C59-668B-F0F7-5B5D3BE9EEEC}"/>
              </a:ext>
            </a:extLst>
          </p:cNvPr>
          <p:cNvCxnSpPr>
            <a:cxnSpLocks/>
            <a:stCxn id="200" idx="2"/>
          </p:cNvCxnSpPr>
          <p:nvPr/>
        </p:nvCxnSpPr>
        <p:spPr>
          <a:xfrm>
            <a:off x="7870453" y="1909037"/>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02" name="Google Shape;202;p23">
            <a:extLst>
              <a:ext uri="{FF2B5EF4-FFF2-40B4-BE49-F238E27FC236}">
                <a16:creationId xmlns:a16="http://schemas.microsoft.com/office/drawing/2014/main" id="{A0D4B346-A8FF-5FB4-407C-A1941548F031}"/>
              </a:ext>
            </a:extLst>
          </p:cNvPr>
          <p:cNvSpPr/>
          <p:nvPr/>
        </p:nvSpPr>
        <p:spPr>
          <a:xfrm>
            <a:off x="6780403" y="2262470"/>
            <a:ext cx="2180100" cy="5727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Set Background Threshold</a:t>
            </a:r>
            <a:endParaRPr>
              <a:latin typeface="Georgia"/>
              <a:ea typeface="Georgia"/>
              <a:cs typeface="Georgia"/>
              <a:sym typeface="Georgia"/>
            </a:endParaRPr>
          </a:p>
        </p:txBody>
      </p:sp>
      <p:cxnSp>
        <p:nvCxnSpPr>
          <p:cNvPr id="203" name="Google Shape;203;p23">
            <a:extLst>
              <a:ext uri="{FF2B5EF4-FFF2-40B4-BE49-F238E27FC236}">
                <a16:creationId xmlns:a16="http://schemas.microsoft.com/office/drawing/2014/main" id="{CAD465D2-3C95-D185-F5A6-24B50DCB514E}"/>
              </a:ext>
            </a:extLst>
          </p:cNvPr>
          <p:cNvCxnSpPr/>
          <p:nvPr/>
        </p:nvCxnSpPr>
        <p:spPr>
          <a:xfrm>
            <a:off x="7866853" y="2857537"/>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04" name="Google Shape;204;p23">
            <a:extLst>
              <a:ext uri="{FF2B5EF4-FFF2-40B4-BE49-F238E27FC236}">
                <a16:creationId xmlns:a16="http://schemas.microsoft.com/office/drawing/2014/main" id="{A8E37E5B-513D-4744-9F72-ADE9098AEDED}"/>
              </a:ext>
            </a:extLst>
          </p:cNvPr>
          <p:cNvSpPr/>
          <p:nvPr/>
        </p:nvSpPr>
        <p:spPr>
          <a:xfrm>
            <a:off x="6780403" y="3188604"/>
            <a:ext cx="2180100" cy="5727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Erosion/Dilation</a:t>
            </a:r>
            <a:endParaRPr>
              <a:latin typeface="Georgia"/>
              <a:ea typeface="Georgia"/>
              <a:cs typeface="Georgia"/>
              <a:sym typeface="Georgia"/>
            </a:endParaRPr>
          </a:p>
        </p:txBody>
      </p:sp>
      <p:cxnSp>
        <p:nvCxnSpPr>
          <p:cNvPr id="205" name="Google Shape;205;p23">
            <a:extLst>
              <a:ext uri="{FF2B5EF4-FFF2-40B4-BE49-F238E27FC236}">
                <a16:creationId xmlns:a16="http://schemas.microsoft.com/office/drawing/2014/main" id="{671B33E5-92D6-B418-B9C2-45B8EB52C13A}"/>
              </a:ext>
            </a:extLst>
          </p:cNvPr>
          <p:cNvCxnSpPr/>
          <p:nvPr/>
        </p:nvCxnSpPr>
        <p:spPr>
          <a:xfrm>
            <a:off x="7866853" y="3783670"/>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06" name="Google Shape;206;p23">
            <a:extLst>
              <a:ext uri="{FF2B5EF4-FFF2-40B4-BE49-F238E27FC236}">
                <a16:creationId xmlns:a16="http://schemas.microsoft.com/office/drawing/2014/main" id="{785958D7-AA33-22C9-98E4-03B984F157A2}"/>
              </a:ext>
            </a:extLst>
          </p:cNvPr>
          <p:cNvSpPr/>
          <p:nvPr/>
        </p:nvSpPr>
        <p:spPr>
          <a:xfrm>
            <a:off x="6780403" y="4114737"/>
            <a:ext cx="2180100" cy="5727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Loop Through Frames</a:t>
            </a:r>
            <a:endParaRPr>
              <a:latin typeface="Georgia"/>
              <a:ea typeface="Georgia"/>
              <a:cs typeface="Georgia"/>
              <a:sym typeface="Georgia"/>
            </a:endParaRPr>
          </a:p>
        </p:txBody>
      </p:sp>
      <p:pic>
        <p:nvPicPr>
          <p:cNvPr id="2" name="Picture 1">
            <a:extLst>
              <a:ext uri="{FF2B5EF4-FFF2-40B4-BE49-F238E27FC236}">
                <a16:creationId xmlns:a16="http://schemas.microsoft.com/office/drawing/2014/main" id="{FFA0E720-4A02-C4DE-358D-02EEAAC1D63B}"/>
              </a:ext>
            </a:extLst>
          </p:cNvPr>
          <p:cNvPicPr>
            <a:picLocks noChangeAspect="1"/>
          </p:cNvPicPr>
          <p:nvPr/>
        </p:nvPicPr>
        <p:blipFill>
          <a:blip r:embed="rId3"/>
          <a:stretch>
            <a:fillRect/>
          </a:stretch>
        </p:blipFill>
        <p:spPr>
          <a:xfrm>
            <a:off x="1991638" y="1227953"/>
            <a:ext cx="3229360" cy="3214433"/>
          </a:xfrm>
          <a:prstGeom prst="rect">
            <a:avLst/>
          </a:prstGeom>
        </p:spPr>
      </p:pic>
      <p:sp>
        <p:nvSpPr>
          <p:cNvPr id="6" name="Google Shape;213;p24">
            <a:extLst>
              <a:ext uri="{FF2B5EF4-FFF2-40B4-BE49-F238E27FC236}">
                <a16:creationId xmlns:a16="http://schemas.microsoft.com/office/drawing/2014/main" id="{EA9675E6-4D61-17CF-43C0-880CD08A6FDD}"/>
              </a:ext>
            </a:extLst>
          </p:cNvPr>
          <p:cNvSpPr txBox="1"/>
          <p:nvPr/>
        </p:nvSpPr>
        <p:spPr>
          <a:xfrm>
            <a:off x="2393244" y="4482064"/>
            <a:ext cx="2818034"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Georgia"/>
                <a:ea typeface="Georgia"/>
                <a:cs typeface="Georgia"/>
                <a:sym typeface="Georgia"/>
              </a:rPr>
              <a:t>Image after Subtraction</a:t>
            </a:r>
            <a:endParaRPr sz="1800" dirty="0">
              <a:solidFill>
                <a:schemeClr val="dk2"/>
              </a:solidFill>
              <a:latin typeface="Georgia"/>
              <a:ea typeface="Georgia"/>
              <a:cs typeface="Georgia"/>
              <a:sym typeface="Georgia"/>
            </a:endParaRPr>
          </a:p>
        </p:txBody>
      </p:sp>
    </p:spTree>
    <p:extLst>
      <p:ext uri="{BB962C8B-B14F-4D97-AF65-F5344CB8AC3E}">
        <p14:creationId xmlns:p14="http://schemas.microsoft.com/office/powerpoint/2010/main" val="1213849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latin typeface="Georgia"/>
                <a:ea typeface="Georgia"/>
                <a:cs typeface="Georgia"/>
                <a:sym typeface="Georgia"/>
              </a:rPr>
              <a:t>Challenges of Code: Background Threshold</a:t>
            </a:r>
            <a:endParaRPr sz="2820">
              <a:latin typeface="Georgia"/>
              <a:ea typeface="Georgia"/>
              <a:cs typeface="Georgia"/>
              <a:sym typeface="Georgia"/>
            </a:endParaRPr>
          </a:p>
        </p:txBody>
      </p:sp>
      <p:sp>
        <p:nvSpPr>
          <p:cNvPr id="213" name="Google Shape;213;p24"/>
          <p:cNvSpPr txBox="1"/>
          <p:nvPr/>
        </p:nvSpPr>
        <p:spPr>
          <a:xfrm>
            <a:off x="778003" y="4530419"/>
            <a:ext cx="19620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Georgia"/>
                <a:ea typeface="Georgia"/>
                <a:cs typeface="Georgia"/>
                <a:sym typeface="Georgia"/>
              </a:rPr>
              <a:t>High Threshold</a:t>
            </a:r>
            <a:endParaRPr sz="1800" dirty="0">
              <a:solidFill>
                <a:schemeClr val="dk2"/>
              </a:solidFill>
              <a:latin typeface="Georgia"/>
              <a:ea typeface="Georgia"/>
              <a:cs typeface="Georgia"/>
              <a:sym typeface="Georgia"/>
            </a:endParaRPr>
          </a:p>
        </p:txBody>
      </p:sp>
      <p:sp>
        <p:nvSpPr>
          <p:cNvPr id="214" name="Google Shape;214;p24"/>
          <p:cNvSpPr txBox="1"/>
          <p:nvPr/>
        </p:nvSpPr>
        <p:spPr>
          <a:xfrm>
            <a:off x="4086709" y="4551319"/>
            <a:ext cx="19620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Georgia"/>
                <a:ea typeface="Georgia"/>
                <a:cs typeface="Georgia"/>
                <a:sym typeface="Georgia"/>
              </a:rPr>
              <a:t>Low Threshold</a:t>
            </a:r>
            <a:endParaRPr sz="1800">
              <a:solidFill>
                <a:schemeClr val="dk2"/>
              </a:solidFill>
              <a:latin typeface="Georgia"/>
              <a:ea typeface="Georgia"/>
              <a:cs typeface="Georgia"/>
              <a:sym typeface="Georgia"/>
            </a:endParaRPr>
          </a:p>
        </p:txBody>
      </p:sp>
      <p:sp>
        <p:nvSpPr>
          <p:cNvPr id="215" name="Google Shape;215;p24"/>
          <p:cNvSpPr/>
          <p:nvPr/>
        </p:nvSpPr>
        <p:spPr>
          <a:xfrm>
            <a:off x="6838139" y="1180575"/>
            <a:ext cx="2180100" cy="5727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Subtract Average Image</a:t>
            </a:r>
            <a:endParaRPr>
              <a:latin typeface="Georgia"/>
              <a:ea typeface="Georgia"/>
              <a:cs typeface="Georgia"/>
              <a:sym typeface="Georgia"/>
            </a:endParaRPr>
          </a:p>
        </p:txBody>
      </p:sp>
      <p:cxnSp>
        <p:nvCxnSpPr>
          <p:cNvPr id="216" name="Google Shape;216;p24"/>
          <p:cNvCxnSpPr>
            <a:stCxn id="215" idx="2"/>
          </p:cNvCxnSpPr>
          <p:nvPr/>
        </p:nvCxnSpPr>
        <p:spPr>
          <a:xfrm>
            <a:off x="7928189" y="1753275"/>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17" name="Google Shape;217;p24"/>
          <p:cNvSpPr/>
          <p:nvPr/>
        </p:nvSpPr>
        <p:spPr>
          <a:xfrm>
            <a:off x="6838139" y="2106708"/>
            <a:ext cx="2180100" cy="5727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Georgia"/>
                <a:ea typeface="Georgia"/>
                <a:cs typeface="Georgia"/>
                <a:sym typeface="Georgia"/>
              </a:rPr>
              <a:t>Set Background Threshold</a:t>
            </a:r>
            <a:endParaRPr b="1">
              <a:latin typeface="Georgia"/>
              <a:ea typeface="Georgia"/>
              <a:cs typeface="Georgia"/>
              <a:sym typeface="Georgia"/>
            </a:endParaRPr>
          </a:p>
        </p:txBody>
      </p:sp>
      <p:cxnSp>
        <p:nvCxnSpPr>
          <p:cNvPr id="218" name="Google Shape;218;p24"/>
          <p:cNvCxnSpPr/>
          <p:nvPr/>
        </p:nvCxnSpPr>
        <p:spPr>
          <a:xfrm>
            <a:off x="7924589" y="2701775"/>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19" name="Google Shape;219;p24"/>
          <p:cNvSpPr/>
          <p:nvPr/>
        </p:nvSpPr>
        <p:spPr>
          <a:xfrm>
            <a:off x="6838139" y="3032842"/>
            <a:ext cx="2180100" cy="5727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Erosion/Dilation</a:t>
            </a:r>
            <a:endParaRPr>
              <a:latin typeface="Georgia"/>
              <a:ea typeface="Georgia"/>
              <a:cs typeface="Georgia"/>
              <a:sym typeface="Georgia"/>
            </a:endParaRPr>
          </a:p>
        </p:txBody>
      </p:sp>
      <p:cxnSp>
        <p:nvCxnSpPr>
          <p:cNvPr id="220" name="Google Shape;220;p24"/>
          <p:cNvCxnSpPr/>
          <p:nvPr/>
        </p:nvCxnSpPr>
        <p:spPr>
          <a:xfrm>
            <a:off x="7924589" y="3627908"/>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21" name="Google Shape;221;p24"/>
          <p:cNvSpPr/>
          <p:nvPr/>
        </p:nvSpPr>
        <p:spPr>
          <a:xfrm>
            <a:off x="6838139" y="3958975"/>
            <a:ext cx="2180100" cy="5727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Loop Through Frames</a:t>
            </a:r>
            <a:endParaRPr>
              <a:latin typeface="Georgia"/>
              <a:ea typeface="Georgia"/>
              <a:cs typeface="Georgia"/>
              <a:sym typeface="Georgia"/>
            </a:endParaRPr>
          </a:p>
        </p:txBody>
      </p:sp>
      <p:pic>
        <p:nvPicPr>
          <p:cNvPr id="222" name="Google Shape;222;p24"/>
          <p:cNvPicPr preferRelativeResize="0"/>
          <p:nvPr/>
        </p:nvPicPr>
        <p:blipFill rotWithShape="1">
          <a:blip r:embed="rId3">
            <a:alphaModFix/>
          </a:blip>
          <a:srcRect l="46230" t="44008"/>
          <a:stretch/>
        </p:blipFill>
        <p:spPr>
          <a:xfrm>
            <a:off x="3571625" y="1256123"/>
            <a:ext cx="2971950" cy="3074722"/>
          </a:xfrm>
          <a:prstGeom prst="rect">
            <a:avLst/>
          </a:prstGeom>
          <a:noFill/>
          <a:ln>
            <a:noFill/>
          </a:ln>
        </p:spPr>
      </p:pic>
      <p:pic>
        <p:nvPicPr>
          <p:cNvPr id="223" name="Google Shape;223;p24"/>
          <p:cNvPicPr preferRelativeResize="0"/>
          <p:nvPr/>
        </p:nvPicPr>
        <p:blipFill rotWithShape="1">
          <a:blip r:embed="rId4">
            <a:alphaModFix/>
          </a:blip>
          <a:srcRect l="46230" t="44008"/>
          <a:stretch/>
        </p:blipFill>
        <p:spPr>
          <a:xfrm>
            <a:off x="308401" y="1284532"/>
            <a:ext cx="2971950" cy="3074722"/>
          </a:xfrm>
          <a:prstGeom prst="rect">
            <a:avLst/>
          </a:prstGeom>
          <a:noFill/>
          <a:ln>
            <a:noFill/>
          </a:ln>
        </p:spPr>
      </p:pic>
      <p:sp>
        <p:nvSpPr>
          <p:cNvPr id="224" name="Google Shape;224;p24"/>
          <p:cNvSpPr/>
          <p:nvPr/>
        </p:nvSpPr>
        <p:spPr>
          <a:xfrm>
            <a:off x="1439050" y="3363900"/>
            <a:ext cx="522900" cy="503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5" name="Google Shape;225;p24"/>
          <p:cNvSpPr/>
          <p:nvPr/>
        </p:nvSpPr>
        <p:spPr>
          <a:xfrm>
            <a:off x="4681825" y="3363900"/>
            <a:ext cx="522900" cy="503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latin typeface="Georgia"/>
                <a:ea typeface="Georgia"/>
                <a:cs typeface="Georgia"/>
                <a:sym typeface="Georgia"/>
              </a:rPr>
              <a:t>Challenges of Code: Erosion and Dilation</a:t>
            </a:r>
            <a:endParaRPr sz="2820">
              <a:latin typeface="Georgia"/>
              <a:ea typeface="Georgia"/>
              <a:cs typeface="Georgia"/>
              <a:sym typeface="Georgia"/>
            </a:endParaRPr>
          </a:p>
        </p:txBody>
      </p:sp>
      <p:pic>
        <p:nvPicPr>
          <p:cNvPr id="231" name="Google Shape;231;p25"/>
          <p:cNvPicPr preferRelativeResize="0"/>
          <p:nvPr/>
        </p:nvPicPr>
        <p:blipFill rotWithShape="1">
          <a:blip r:embed="rId3">
            <a:alphaModFix/>
          </a:blip>
          <a:srcRect/>
          <a:stretch/>
        </p:blipFill>
        <p:spPr>
          <a:xfrm>
            <a:off x="3762760" y="1017725"/>
            <a:ext cx="4774525" cy="1951200"/>
          </a:xfrm>
          <a:prstGeom prst="rect">
            <a:avLst/>
          </a:prstGeom>
          <a:noFill/>
          <a:ln>
            <a:noFill/>
          </a:ln>
        </p:spPr>
      </p:pic>
      <p:pic>
        <p:nvPicPr>
          <p:cNvPr id="232" name="Google Shape;232;p25"/>
          <p:cNvPicPr preferRelativeResize="0"/>
          <p:nvPr/>
        </p:nvPicPr>
        <p:blipFill rotWithShape="1">
          <a:blip r:embed="rId3">
            <a:alphaModFix/>
          </a:blip>
          <a:srcRect l="57705"/>
          <a:stretch/>
        </p:blipFill>
        <p:spPr>
          <a:xfrm>
            <a:off x="3762765" y="3098350"/>
            <a:ext cx="2019300" cy="1951200"/>
          </a:xfrm>
          <a:prstGeom prst="rect">
            <a:avLst/>
          </a:prstGeom>
          <a:noFill/>
          <a:ln>
            <a:noFill/>
          </a:ln>
        </p:spPr>
      </p:pic>
      <p:pic>
        <p:nvPicPr>
          <p:cNvPr id="233" name="Google Shape;233;p25"/>
          <p:cNvPicPr preferRelativeResize="0"/>
          <p:nvPr/>
        </p:nvPicPr>
        <p:blipFill rotWithShape="1">
          <a:blip r:embed="rId3">
            <a:alphaModFix/>
          </a:blip>
          <a:srcRect r="57705"/>
          <a:stretch/>
        </p:blipFill>
        <p:spPr>
          <a:xfrm>
            <a:off x="6607622" y="3098350"/>
            <a:ext cx="2019300" cy="1951200"/>
          </a:xfrm>
          <a:prstGeom prst="rect">
            <a:avLst/>
          </a:prstGeom>
          <a:noFill/>
          <a:ln>
            <a:noFill/>
          </a:ln>
        </p:spPr>
      </p:pic>
      <p:pic>
        <p:nvPicPr>
          <p:cNvPr id="234" name="Google Shape;234;p25"/>
          <p:cNvPicPr preferRelativeResize="0"/>
          <p:nvPr/>
        </p:nvPicPr>
        <p:blipFill rotWithShape="1">
          <a:blip r:embed="rId3">
            <a:alphaModFix/>
          </a:blip>
          <a:srcRect l="43681" r="42053"/>
          <a:stretch/>
        </p:blipFill>
        <p:spPr>
          <a:xfrm>
            <a:off x="5809472" y="3098350"/>
            <a:ext cx="681100" cy="1951200"/>
          </a:xfrm>
          <a:prstGeom prst="rect">
            <a:avLst/>
          </a:prstGeom>
          <a:noFill/>
          <a:ln>
            <a:noFill/>
          </a:ln>
        </p:spPr>
      </p:pic>
      <p:pic>
        <p:nvPicPr>
          <p:cNvPr id="235" name="Google Shape;235;p25"/>
          <p:cNvPicPr preferRelativeResize="0"/>
          <p:nvPr/>
        </p:nvPicPr>
        <p:blipFill rotWithShape="1">
          <a:blip r:embed="rId3">
            <a:alphaModFix/>
          </a:blip>
          <a:srcRect l="73894" r="22898" b="93209"/>
          <a:stretch/>
        </p:blipFill>
        <p:spPr>
          <a:xfrm>
            <a:off x="4125097" y="1262225"/>
            <a:ext cx="153101" cy="132500"/>
          </a:xfrm>
          <a:prstGeom prst="rect">
            <a:avLst/>
          </a:prstGeom>
          <a:noFill/>
          <a:ln>
            <a:noFill/>
          </a:ln>
        </p:spPr>
      </p:pic>
      <p:pic>
        <p:nvPicPr>
          <p:cNvPr id="236" name="Google Shape;236;p25"/>
          <p:cNvPicPr preferRelativeResize="0"/>
          <p:nvPr/>
        </p:nvPicPr>
        <p:blipFill rotWithShape="1">
          <a:blip r:embed="rId3">
            <a:alphaModFix/>
          </a:blip>
          <a:srcRect l="73983" r="22809" b="93209"/>
          <a:stretch/>
        </p:blipFill>
        <p:spPr>
          <a:xfrm>
            <a:off x="4230697" y="1262225"/>
            <a:ext cx="153101" cy="132500"/>
          </a:xfrm>
          <a:prstGeom prst="rect">
            <a:avLst/>
          </a:prstGeom>
          <a:noFill/>
          <a:ln>
            <a:noFill/>
          </a:ln>
        </p:spPr>
      </p:pic>
      <p:pic>
        <p:nvPicPr>
          <p:cNvPr id="237" name="Google Shape;237;p25"/>
          <p:cNvPicPr preferRelativeResize="0"/>
          <p:nvPr/>
        </p:nvPicPr>
        <p:blipFill rotWithShape="1">
          <a:blip r:embed="rId3">
            <a:alphaModFix/>
          </a:blip>
          <a:srcRect l="73894" r="22898" b="93209"/>
          <a:stretch/>
        </p:blipFill>
        <p:spPr>
          <a:xfrm>
            <a:off x="4361847" y="1262225"/>
            <a:ext cx="153101" cy="132500"/>
          </a:xfrm>
          <a:prstGeom prst="rect">
            <a:avLst/>
          </a:prstGeom>
          <a:noFill/>
          <a:ln>
            <a:noFill/>
          </a:ln>
        </p:spPr>
      </p:pic>
      <p:pic>
        <p:nvPicPr>
          <p:cNvPr id="238" name="Google Shape;238;p25"/>
          <p:cNvPicPr preferRelativeResize="0"/>
          <p:nvPr/>
        </p:nvPicPr>
        <p:blipFill rotWithShape="1">
          <a:blip r:embed="rId3">
            <a:alphaModFix/>
          </a:blip>
          <a:srcRect l="73894" r="22898" b="93209"/>
          <a:stretch/>
        </p:blipFill>
        <p:spPr>
          <a:xfrm>
            <a:off x="4484472" y="1372075"/>
            <a:ext cx="153101" cy="132500"/>
          </a:xfrm>
          <a:prstGeom prst="rect">
            <a:avLst/>
          </a:prstGeom>
          <a:noFill/>
          <a:ln>
            <a:noFill/>
          </a:ln>
        </p:spPr>
      </p:pic>
      <p:pic>
        <p:nvPicPr>
          <p:cNvPr id="239" name="Google Shape;239;p25"/>
          <p:cNvPicPr preferRelativeResize="0"/>
          <p:nvPr/>
        </p:nvPicPr>
        <p:blipFill rotWithShape="1">
          <a:blip r:embed="rId3">
            <a:alphaModFix/>
          </a:blip>
          <a:srcRect l="73894" r="22898" b="93209"/>
          <a:stretch/>
        </p:blipFill>
        <p:spPr>
          <a:xfrm>
            <a:off x="4484472" y="1504575"/>
            <a:ext cx="153101" cy="132500"/>
          </a:xfrm>
          <a:prstGeom prst="rect">
            <a:avLst/>
          </a:prstGeom>
          <a:noFill/>
          <a:ln>
            <a:noFill/>
          </a:ln>
        </p:spPr>
      </p:pic>
      <p:pic>
        <p:nvPicPr>
          <p:cNvPr id="240" name="Google Shape;240;p25"/>
          <p:cNvPicPr preferRelativeResize="0"/>
          <p:nvPr/>
        </p:nvPicPr>
        <p:blipFill rotWithShape="1">
          <a:blip r:embed="rId3">
            <a:alphaModFix/>
          </a:blip>
          <a:srcRect l="73894" r="22898" b="93209"/>
          <a:stretch/>
        </p:blipFill>
        <p:spPr>
          <a:xfrm>
            <a:off x="4361847" y="1630721"/>
            <a:ext cx="153101" cy="132500"/>
          </a:xfrm>
          <a:prstGeom prst="rect">
            <a:avLst/>
          </a:prstGeom>
          <a:noFill/>
          <a:ln>
            <a:noFill/>
          </a:ln>
        </p:spPr>
      </p:pic>
      <p:pic>
        <p:nvPicPr>
          <p:cNvPr id="241" name="Google Shape;241;p25"/>
          <p:cNvPicPr preferRelativeResize="0"/>
          <p:nvPr/>
        </p:nvPicPr>
        <p:blipFill rotWithShape="1">
          <a:blip r:embed="rId3">
            <a:alphaModFix/>
          </a:blip>
          <a:srcRect l="73894" r="22898" b="93209"/>
          <a:stretch/>
        </p:blipFill>
        <p:spPr>
          <a:xfrm>
            <a:off x="4230697" y="1745600"/>
            <a:ext cx="153101" cy="132500"/>
          </a:xfrm>
          <a:prstGeom prst="rect">
            <a:avLst/>
          </a:prstGeom>
          <a:noFill/>
          <a:ln>
            <a:noFill/>
          </a:ln>
        </p:spPr>
      </p:pic>
      <p:pic>
        <p:nvPicPr>
          <p:cNvPr id="242" name="Google Shape;242;p25"/>
          <p:cNvPicPr preferRelativeResize="0"/>
          <p:nvPr/>
        </p:nvPicPr>
        <p:blipFill rotWithShape="1">
          <a:blip r:embed="rId3">
            <a:alphaModFix/>
          </a:blip>
          <a:srcRect l="73894" r="22898" b="93209"/>
          <a:stretch/>
        </p:blipFill>
        <p:spPr>
          <a:xfrm>
            <a:off x="4125097" y="1750468"/>
            <a:ext cx="153101" cy="132500"/>
          </a:xfrm>
          <a:prstGeom prst="rect">
            <a:avLst/>
          </a:prstGeom>
          <a:noFill/>
          <a:ln>
            <a:noFill/>
          </a:ln>
        </p:spPr>
      </p:pic>
      <p:pic>
        <p:nvPicPr>
          <p:cNvPr id="243" name="Google Shape;243;p25"/>
          <p:cNvPicPr preferRelativeResize="0"/>
          <p:nvPr/>
        </p:nvPicPr>
        <p:blipFill rotWithShape="1">
          <a:blip r:embed="rId3">
            <a:alphaModFix/>
          </a:blip>
          <a:srcRect l="73894" r="22898" b="93209"/>
          <a:stretch/>
        </p:blipFill>
        <p:spPr>
          <a:xfrm>
            <a:off x="4001761" y="1502098"/>
            <a:ext cx="153101" cy="132500"/>
          </a:xfrm>
          <a:prstGeom prst="rect">
            <a:avLst/>
          </a:prstGeom>
          <a:noFill/>
          <a:ln>
            <a:noFill/>
          </a:ln>
        </p:spPr>
      </p:pic>
      <p:pic>
        <p:nvPicPr>
          <p:cNvPr id="244" name="Google Shape;244;p25"/>
          <p:cNvPicPr preferRelativeResize="0"/>
          <p:nvPr/>
        </p:nvPicPr>
        <p:blipFill rotWithShape="1">
          <a:blip r:embed="rId3">
            <a:alphaModFix/>
          </a:blip>
          <a:srcRect l="73894" r="22898" b="93209"/>
          <a:stretch/>
        </p:blipFill>
        <p:spPr>
          <a:xfrm>
            <a:off x="3997502" y="1372075"/>
            <a:ext cx="153101" cy="132500"/>
          </a:xfrm>
          <a:prstGeom prst="rect">
            <a:avLst/>
          </a:prstGeom>
          <a:noFill/>
          <a:ln>
            <a:noFill/>
          </a:ln>
        </p:spPr>
      </p:pic>
      <p:pic>
        <p:nvPicPr>
          <p:cNvPr id="245" name="Google Shape;245;p25"/>
          <p:cNvPicPr preferRelativeResize="0"/>
          <p:nvPr/>
        </p:nvPicPr>
        <p:blipFill rotWithShape="1">
          <a:blip r:embed="rId3">
            <a:alphaModFix/>
          </a:blip>
          <a:srcRect l="73894" r="22898" b="93209"/>
          <a:stretch/>
        </p:blipFill>
        <p:spPr>
          <a:xfrm>
            <a:off x="4120834" y="1372073"/>
            <a:ext cx="153101" cy="132500"/>
          </a:xfrm>
          <a:prstGeom prst="rect">
            <a:avLst/>
          </a:prstGeom>
          <a:noFill/>
          <a:ln>
            <a:noFill/>
          </a:ln>
        </p:spPr>
      </p:pic>
      <p:pic>
        <p:nvPicPr>
          <p:cNvPr id="246" name="Google Shape;246;p25"/>
          <p:cNvPicPr preferRelativeResize="0"/>
          <p:nvPr/>
        </p:nvPicPr>
        <p:blipFill rotWithShape="1">
          <a:blip r:embed="rId3">
            <a:alphaModFix/>
          </a:blip>
          <a:srcRect l="73894" r="22898" b="93209"/>
          <a:stretch/>
        </p:blipFill>
        <p:spPr>
          <a:xfrm>
            <a:off x="6930890" y="1502098"/>
            <a:ext cx="153101" cy="132500"/>
          </a:xfrm>
          <a:prstGeom prst="rect">
            <a:avLst/>
          </a:prstGeom>
          <a:noFill/>
          <a:ln>
            <a:noFill/>
          </a:ln>
        </p:spPr>
      </p:pic>
      <p:pic>
        <p:nvPicPr>
          <p:cNvPr id="247" name="Google Shape;247;p25"/>
          <p:cNvPicPr preferRelativeResize="0"/>
          <p:nvPr/>
        </p:nvPicPr>
        <p:blipFill rotWithShape="1">
          <a:blip r:embed="rId3">
            <a:alphaModFix/>
          </a:blip>
          <a:srcRect l="73894" r="22898" b="93209"/>
          <a:stretch/>
        </p:blipFill>
        <p:spPr>
          <a:xfrm>
            <a:off x="7053538" y="1500321"/>
            <a:ext cx="153101" cy="132500"/>
          </a:xfrm>
          <a:prstGeom prst="rect">
            <a:avLst/>
          </a:prstGeom>
          <a:noFill/>
          <a:ln>
            <a:noFill/>
          </a:ln>
        </p:spPr>
      </p:pic>
      <p:pic>
        <p:nvPicPr>
          <p:cNvPr id="248" name="Google Shape;248;p25"/>
          <p:cNvPicPr preferRelativeResize="0"/>
          <p:nvPr/>
        </p:nvPicPr>
        <p:blipFill rotWithShape="1">
          <a:blip r:embed="rId3">
            <a:alphaModFix/>
          </a:blip>
          <a:srcRect l="73894" r="22898" b="93209"/>
          <a:stretch/>
        </p:blipFill>
        <p:spPr>
          <a:xfrm>
            <a:off x="7053538" y="1372071"/>
            <a:ext cx="153101" cy="132500"/>
          </a:xfrm>
          <a:prstGeom prst="rect">
            <a:avLst/>
          </a:prstGeom>
          <a:noFill/>
          <a:ln>
            <a:noFill/>
          </a:ln>
        </p:spPr>
      </p:pic>
      <p:pic>
        <p:nvPicPr>
          <p:cNvPr id="249" name="Google Shape;249;p25"/>
          <p:cNvPicPr preferRelativeResize="0"/>
          <p:nvPr/>
        </p:nvPicPr>
        <p:blipFill rotWithShape="1">
          <a:blip r:embed="rId3">
            <a:alphaModFix/>
          </a:blip>
          <a:srcRect l="73894" r="22898" b="93209"/>
          <a:stretch/>
        </p:blipFill>
        <p:spPr>
          <a:xfrm>
            <a:off x="4176126" y="3578846"/>
            <a:ext cx="153101" cy="132500"/>
          </a:xfrm>
          <a:prstGeom prst="rect">
            <a:avLst/>
          </a:prstGeom>
          <a:noFill/>
          <a:ln>
            <a:noFill/>
          </a:ln>
        </p:spPr>
      </p:pic>
      <p:pic>
        <p:nvPicPr>
          <p:cNvPr id="250" name="Google Shape;250;p25"/>
          <p:cNvPicPr preferRelativeResize="0"/>
          <p:nvPr/>
        </p:nvPicPr>
        <p:blipFill rotWithShape="1">
          <a:blip r:embed="rId3">
            <a:alphaModFix/>
          </a:blip>
          <a:srcRect l="73894" r="22898" b="93209"/>
          <a:stretch/>
        </p:blipFill>
        <p:spPr>
          <a:xfrm>
            <a:off x="4303710" y="3583098"/>
            <a:ext cx="153101" cy="132500"/>
          </a:xfrm>
          <a:prstGeom prst="rect">
            <a:avLst/>
          </a:prstGeom>
          <a:noFill/>
          <a:ln>
            <a:noFill/>
          </a:ln>
        </p:spPr>
      </p:pic>
      <p:pic>
        <p:nvPicPr>
          <p:cNvPr id="251" name="Google Shape;251;p25"/>
          <p:cNvPicPr preferRelativeResize="0"/>
          <p:nvPr/>
        </p:nvPicPr>
        <p:blipFill rotWithShape="1">
          <a:blip r:embed="rId3">
            <a:alphaModFix/>
          </a:blip>
          <a:srcRect l="73894" r="22898" b="93209"/>
          <a:stretch/>
        </p:blipFill>
        <p:spPr>
          <a:xfrm>
            <a:off x="4299474" y="3463354"/>
            <a:ext cx="153101" cy="132500"/>
          </a:xfrm>
          <a:prstGeom prst="rect">
            <a:avLst/>
          </a:prstGeom>
          <a:noFill/>
          <a:ln>
            <a:noFill/>
          </a:ln>
        </p:spPr>
      </p:pic>
      <p:pic>
        <p:nvPicPr>
          <p:cNvPr id="252" name="Google Shape;252;p25"/>
          <p:cNvPicPr preferRelativeResize="0"/>
          <p:nvPr/>
        </p:nvPicPr>
        <p:blipFill rotWithShape="1">
          <a:blip r:embed="rId3">
            <a:alphaModFix/>
          </a:blip>
          <a:srcRect l="73894" r="17987" b="93209"/>
          <a:stretch/>
        </p:blipFill>
        <p:spPr>
          <a:xfrm>
            <a:off x="6969197" y="3339376"/>
            <a:ext cx="387599" cy="132500"/>
          </a:xfrm>
          <a:prstGeom prst="rect">
            <a:avLst/>
          </a:prstGeom>
          <a:noFill/>
          <a:ln>
            <a:noFill/>
          </a:ln>
        </p:spPr>
      </p:pic>
      <p:pic>
        <p:nvPicPr>
          <p:cNvPr id="253" name="Google Shape;253;p25"/>
          <p:cNvPicPr preferRelativeResize="0"/>
          <p:nvPr/>
        </p:nvPicPr>
        <p:blipFill rotWithShape="1">
          <a:blip r:embed="rId3">
            <a:alphaModFix/>
          </a:blip>
          <a:srcRect l="73894" r="13074" b="94080"/>
          <a:stretch/>
        </p:blipFill>
        <p:spPr>
          <a:xfrm>
            <a:off x="6845195" y="3471855"/>
            <a:ext cx="622175" cy="115500"/>
          </a:xfrm>
          <a:prstGeom prst="rect">
            <a:avLst/>
          </a:prstGeom>
          <a:noFill/>
          <a:ln>
            <a:noFill/>
          </a:ln>
        </p:spPr>
      </p:pic>
      <p:pic>
        <p:nvPicPr>
          <p:cNvPr id="254" name="Google Shape;254;p25"/>
          <p:cNvPicPr preferRelativeResize="0"/>
          <p:nvPr/>
        </p:nvPicPr>
        <p:blipFill rotWithShape="1">
          <a:blip r:embed="rId3">
            <a:alphaModFix/>
          </a:blip>
          <a:srcRect l="73894" t="-871" r="13074" b="94080"/>
          <a:stretch/>
        </p:blipFill>
        <p:spPr>
          <a:xfrm>
            <a:off x="6843397" y="3570350"/>
            <a:ext cx="622175" cy="132500"/>
          </a:xfrm>
          <a:prstGeom prst="rect">
            <a:avLst/>
          </a:prstGeom>
          <a:noFill/>
          <a:ln>
            <a:noFill/>
          </a:ln>
        </p:spPr>
      </p:pic>
      <p:pic>
        <p:nvPicPr>
          <p:cNvPr id="255" name="Google Shape;255;p25"/>
          <p:cNvPicPr preferRelativeResize="0"/>
          <p:nvPr/>
        </p:nvPicPr>
        <p:blipFill rotWithShape="1">
          <a:blip r:embed="rId3">
            <a:alphaModFix/>
          </a:blip>
          <a:srcRect l="73894" r="13074" b="93209"/>
          <a:stretch/>
        </p:blipFill>
        <p:spPr>
          <a:xfrm>
            <a:off x="6848772" y="3707100"/>
            <a:ext cx="622175" cy="132500"/>
          </a:xfrm>
          <a:prstGeom prst="rect">
            <a:avLst/>
          </a:prstGeom>
          <a:noFill/>
          <a:ln>
            <a:noFill/>
          </a:ln>
        </p:spPr>
      </p:pic>
      <p:pic>
        <p:nvPicPr>
          <p:cNvPr id="256" name="Google Shape;256;p25"/>
          <p:cNvPicPr preferRelativeResize="0"/>
          <p:nvPr/>
        </p:nvPicPr>
        <p:blipFill rotWithShape="1">
          <a:blip r:embed="rId3">
            <a:alphaModFix/>
          </a:blip>
          <a:srcRect l="73894" r="13074" b="93209"/>
          <a:stretch/>
        </p:blipFill>
        <p:spPr>
          <a:xfrm>
            <a:off x="6843397" y="3831093"/>
            <a:ext cx="622175" cy="132500"/>
          </a:xfrm>
          <a:prstGeom prst="rect">
            <a:avLst/>
          </a:prstGeom>
          <a:noFill/>
          <a:ln>
            <a:noFill/>
          </a:ln>
        </p:spPr>
      </p:pic>
      <p:sp>
        <p:nvSpPr>
          <p:cNvPr id="257" name="Google Shape;257;p25"/>
          <p:cNvSpPr/>
          <p:nvPr/>
        </p:nvSpPr>
        <p:spPr>
          <a:xfrm>
            <a:off x="853040" y="1248009"/>
            <a:ext cx="2180100" cy="5727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Subtract Average Image</a:t>
            </a:r>
            <a:endParaRPr>
              <a:latin typeface="Georgia"/>
              <a:ea typeface="Georgia"/>
              <a:cs typeface="Georgia"/>
              <a:sym typeface="Georgia"/>
            </a:endParaRPr>
          </a:p>
        </p:txBody>
      </p:sp>
      <p:cxnSp>
        <p:nvCxnSpPr>
          <p:cNvPr id="258" name="Google Shape;258;p25"/>
          <p:cNvCxnSpPr>
            <a:stCxn id="257" idx="2"/>
          </p:cNvCxnSpPr>
          <p:nvPr/>
        </p:nvCxnSpPr>
        <p:spPr>
          <a:xfrm>
            <a:off x="1943090" y="1820709"/>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59" name="Google Shape;259;p25"/>
          <p:cNvSpPr/>
          <p:nvPr/>
        </p:nvSpPr>
        <p:spPr>
          <a:xfrm>
            <a:off x="853040" y="2174142"/>
            <a:ext cx="2180100" cy="5727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Set Background Threshold</a:t>
            </a:r>
            <a:endParaRPr>
              <a:latin typeface="Georgia"/>
              <a:ea typeface="Georgia"/>
              <a:cs typeface="Georgia"/>
              <a:sym typeface="Georgia"/>
            </a:endParaRPr>
          </a:p>
        </p:txBody>
      </p:sp>
      <p:cxnSp>
        <p:nvCxnSpPr>
          <p:cNvPr id="260" name="Google Shape;260;p25"/>
          <p:cNvCxnSpPr/>
          <p:nvPr/>
        </p:nvCxnSpPr>
        <p:spPr>
          <a:xfrm>
            <a:off x="1939490" y="2769209"/>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61" name="Google Shape;261;p25"/>
          <p:cNvSpPr/>
          <p:nvPr/>
        </p:nvSpPr>
        <p:spPr>
          <a:xfrm>
            <a:off x="853040" y="3100275"/>
            <a:ext cx="2180100" cy="5727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Georgia"/>
                <a:ea typeface="Georgia"/>
                <a:cs typeface="Georgia"/>
                <a:sym typeface="Georgia"/>
              </a:rPr>
              <a:t>Erosion/Dilation</a:t>
            </a:r>
            <a:endParaRPr b="1">
              <a:latin typeface="Georgia"/>
              <a:ea typeface="Georgia"/>
              <a:cs typeface="Georgia"/>
              <a:sym typeface="Georgia"/>
            </a:endParaRPr>
          </a:p>
        </p:txBody>
      </p:sp>
      <p:cxnSp>
        <p:nvCxnSpPr>
          <p:cNvPr id="262" name="Google Shape;262;p25"/>
          <p:cNvCxnSpPr/>
          <p:nvPr/>
        </p:nvCxnSpPr>
        <p:spPr>
          <a:xfrm>
            <a:off x="1939490" y="3695342"/>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5"/>
          <p:cNvSpPr/>
          <p:nvPr/>
        </p:nvSpPr>
        <p:spPr>
          <a:xfrm>
            <a:off x="853040" y="4026409"/>
            <a:ext cx="2180100" cy="5727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Loop Through Frames</a:t>
            </a:r>
            <a:endParaRPr>
              <a:latin typeface="Georgia"/>
              <a:ea typeface="Georgia"/>
              <a:cs typeface="Georgia"/>
              <a:sym typeface="Georgia"/>
            </a:endParaRPr>
          </a:p>
        </p:txBody>
      </p:sp>
      <p:pic>
        <p:nvPicPr>
          <p:cNvPr id="264" name="Google Shape;264;p25"/>
          <p:cNvPicPr preferRelativeResize="0"/>
          <p:nvPr/>
        </p:nvPicPr>
        <p:blipFill rotWithShape="1">
          <a:blip r:embed="rId3">
            <a:alphaModFix/>
          </a:blip>
          <a:srcRect l="73894" t="-871" r="13074" b="94080"/>
          <a:stretch/>
        </p:blipFill>
        <p:spPr>
          <a:xfrm>
            <a:off x="7692397" y="4547316"/>
            <a:ext cx="622175" cy="132500"/>
          </a:xfrm>
          <a:prstGeom prst="rect">
            <a:avLst/>
          </a:prstGeom>
          <a:noFill/>
          <a:ln>
            <a:noFill/>
          </a:ln>
        </p:spPr>
      </p:pic>
      <p:pic>
        <p:nvPicPr>
          <p:cNvPr id="265" name="Google Shape;265;p25"/>
          <p:cNvPicPr preferRelativeResize="0"/>
          <p:nvPr/>
        </p:nvPicPr>
        <p:blipFill rotWithShape="1">
          <a:blip r:embed="rId3">
            <a:alphaModFix/>
          </a:blip>
          <a:srcRect l="73894" t="-871" r="13074" b="94080"/>
          <a:stretch/>
        </p:blipFill>
        <p:spPr>
          <a:xfrm>
            <a:off x="4845132" y="2465332"/>
            <a:ext cx="622175" cy="132500"/>
          </a:xfrm>
          <a:prstGeom prst="rect">
            <a:avLst/>
          </a:prstGeom>
          <a:noFill/>
          <a:ln>
            <a:noFill/>
          </a:ln>
        </p:spPr>
      </p:pic>
      <p:pic>
        <p:nvPicPr>
          <p:cNvPr id="266" name="Google Shape;266;p25"/>
          <p:cNvPicPr preferRelativeResize="0"/>
          <p:nvPr/>
        </p:nvPicPr>
        <p:blipFill rotWithShape="1">
          <a:blip r:embed="rId3">
            <a:alphaModFix/>
          </a:blip>
          <a:srcRect l="73894" r="22898" b="93209"/>
          <a:stretch/>
        </p:blipFill>
        <p:spPr>
          <a:xfrm>
            <a:off x="5107208" y="2592781"/>
            <a:ext cx="153101" cy="132500"/>
          </a:xfrm>
          <a:prstGeom prst="rect">
            <a:avLst/>
          </a:prstGeom>
          <a:noFill/>
          <a:ln>
            <a:noFill/>
          </a:ln>
        </p:spPr>
      </p:pic>
      <p:pic>
        <p:nvPicPr>
          <p:cNvPr id="267" name="Google Shape;267;p25"/>
          <p:cNvPicPr preferRelativeResize="0"/>
          <p:nvPr/>
        </p:nvPicPr>
        <p:blipFill rotWithShape="1">
          <a:blip r:embed="rId3">
            <a:alphaModFix/>
          </a:blip>
          <a:srcRect l="73894" r="22898" b="93209"/>
          <a:stretch/>
        </p:blipFill>
        <p:spPr>
          <a:xfrm>
            <a:off x="4961063" y="2716748"/>
            <a:ext cx="153101" cy="132500"/>
          </a:xfrm>
          <a:prstGeom prst="rect">
            <a:avLst/>
          </a:prstGeom>
          <a:noFill/>
          <a:ln>
            <a:noFill/>
          </a:ln>
        </p:spPr>
      </p:pic>
      <p:pic>
        <p:nvPicPr>
          <p:cNvPr id="268" name="Google Shape;268;p25"/>
          <p:cNvPicPr preferRelativeResize="0"/>
          <p:nvPr/>
        </p:nvPicPr>
        <p:blipFill rotWithShape="1">
          <a:blip r:embed="rId3">
            <a:alphaModFix/>
          </a:blip>
          <a:srcRect l="73894" r="22898" b="93209"/>
          <a:stretch/>
        </p:blipFill>
        <p:spPr>
          <a:xfrm>
            <a:off x="4957083" y="2584820"/>
            <a:ext cx="153101" cy="132500"/>
          </a:xfrm>
          <a:prstGeom prst="rect">
            <a:avLst/>
          </a:prstGeom>
          <a:noFill/>
          <a:ln>
            <a:noFill/>
          </a:ln>
        </p:spPr>
      </p:pic>
      <p:pic>
        <p:nvPicPr>
          <p:cNvPr id="269" name="Google Shape;269;p25"/>
          <p:cNvPicPr preferRelativeResize="0"/>
          <p:nvPr/>
        </p:nvPicPr>
        <p:blipFill rotWithShape="1">
          <a:blip r:embed="rId3">
            <a:alphaModFix/>
          </a:blip>
          <a:srcRect l="73894" r="22898" b="93209"/>
          <a:stretch/>
        </p:blipFill>
        <p:spPr>
          <a:xfrm>
            <a:off x="5109483" y="2723004"/>
            <a:ext cx="153101" cy="132500"/>
          </a:xfrm>
          <a:prstGeom prst="rect">
            <a:avLst/>
          </a:prstGeom>
          <a:noFill/>
          <a:ln>
            <a:noFill/>
          </a:ln>
        </p:spPr>
      </p:pic>
      <p:pic>
        <p:nvPicPr>
          <p:cNvPr id="270" name="Google Shape;270;p25"/>
          <p:cNvPicPr preferRelativeResize="0"/>
          <p:nvPr/>
        </p:nvPicPr>
        <p:blipFill rotWithShape="1">
          <a:blip r:embed="rId3">
            <a:alphaModFix/>
          </a:blip>
          <a:srcRect l="91881" t="81120"/>
          <a:stretch/>
        </p:blipFill>
        <p:spPr>
          <a:xfrm>
            <a:off x="7692392" y="4679825"/>
            <a:ext cx="387599" cy="368375"/>
          </a:xfrm>
          <a:prstGeom prst="rect">
            <a:avLst/>
          </a:prstGeom>
          <a:noFill/>
          <a:ln>
            <a:noFill/>
          </a:ln>
        </p:spPr>
      </p:pic>
      <p:pic>
        <p:nvPicPr>
          <p:cNvPr id="271" name="Google Shape;271;p25"/>
          <p:cNvPicPr preferRelativeResize="0"/>
          <p:nvPr/>
        </p:nvPicPr>
        <p:blipFill rotWithShape="1">
          <a:blip r:embed="rId3">
            <a:alphaModFix/>
          </a:blip>
          <a:srcRect l="91881" t="81120"/>
          <a:stretch/>
        </p:blipFill>
        <p:spPr>
          <a:xfrm>
            <a:off x="4858034" y="2474837"/>
            <a:ext cx="387599" cy="368375"/>
          </a:xfrm>
          <a:prstGeom prst="rect">
            <a:avLst/>
          </a:prstGeom>
          <a:noFill/>
          <a:ln>
            <a:noFill/>
          </a:ln>
        </p:spPr>
      </p:pic>
      <p:pic>
        <p:nvPicPr>
          <p:cNvPr id="272" name="Google Shape;272;p25"/>
          <p:cNvPicPr preferRelativeResize="0"/>
          <p:nvPr/>
        </p:nvPicPr>
        <p:blipFill rotWithShape="1">
          <a:blip r:embed="rId3">
            <a:alphaModFix/>
          </a:blip>
          <a:srcRect l="73894" r="22898" b="93209"/>
          <a:stretch/>
        </p:blipFill>
        <p:spPr>
          <a:xfrm>
            <a:off x="4727494" y="2721404"/>
            <a:ext cx="153101" cy="132500"/>
          </a:xfrm>
          <a:prstGeom prst="rect">
            <a:avLst/>
          </a:prstGeom>
          <a:noFill/>
          <a:ln>
            <a:noFill/>
          </a:ln>
        </p:spPr>
      </p:pic>
      <p:pic>
        <p:nvPicPr>
          <p:cNvPr id="273" name="Google Shape;273;p25"/>
          <p:cNvPicPr preferRelativeResize="0"/>
          <p:nvPr/>
        </p:nvPicPr>
        <p:blipFill rotWithShape="1">
          <a:blip r:embed="rId3">
            <a:alphaModFix/>
          </a:blip>
          <a:srcRect l="73894" r="22898" b="93209"/>
          <a:stretch/>
        </p:blipFill>
        <p:spPr>
          <a:xfrm>
            <a:off x="4737729" y="2469489"/>
            <a:ext cx="153101" cy="132500"/>
          </a:xfrm>
          <a:prstGeom prst="rect">
            <a:avLst/>
          </a:prstGeom>
          <a:noFill/>
          <a:ln>
            <a:noFill/>
          </a:ln>
        </p:spPr>
      </p:pic>
      <p:pic>
        <p:nvPicPr>
          <p:cNvPr id="274" name="Google Shape;274;p25"/>
          <p:cNvPicPr preferRelativeResize="0"/>
          <p:nvPr/>
        </p:nvPicPr>
        <p:blipFill rotWithShape="1">
          <a:blip r:embed="rId3">
            <a:alphaModFix/>
          </a:blip>
          <a:srcRect l="73894" r="22898" b="93209"/>
          <a:stretch/>
        </p:blipFill>
        <p:spPr>
          <a:xfrm>
            <a:off x="4733749" y="2593456"/>
            <a:ext cx="153101" cy="132500"/>
          </a:xfrm>
          <a:prstGeom prst="rect">
            <a:avLst/>
          </a:prstGeom>
          <a:noFill/>
          <a:ln>
            <a:noFill/>
          </a:ln>
        </p:spPr>
      </p:pic>
      <p:pic>
        <p:nvPicPr>
          <p:cNvPr id="275" name="Google Shape;275;p25"/>
          <p:cNvPicPr preferRelativeResize="0"/>
          <p:nvPr/>
        </p:nvPicPr>
        <p:blipFill rotWithShape="1">
          <a:blip r:embed="rId3">
            <a:alphaModFix/>
          </a:blip>
          <a:srcRect l="73894" r="22898" b="93209"/>
          <a:stretch/>
        </p:blipFill>
        <p:spPr>
          <a:xfrm>
            <a:off x="4616037" y="2717423"/>
            <a:ext cx="153101" cy="132500"/>
          </a:xfrm>
          <a:prstGeom prst="rect">
            <a:avLst/>
          </a:prstGeom>
          <a:noFill/>
          <a:ln>
            <a:noFill/>
          </a:ln>
        </p:spPr>
      </p:pic>
      <p:pic>
        <p:nvPicPr>
          <p:cNvPr id="276" name="Google Shape;276;p25"/>
          <p:cNvPicPr preferRelativeResize="0"/>
          <p:nvPr/>
        </p:nvPicPr>
        <p:blipFill rotWithShape="1">
          <a:blip r:embed="rId3">
            <a:alphaModFix/>
          </a:blip>
          <a:srcRect l="73894" r="22898" b="93209"/>
          <a:stretch/>
        </p:blipFill>
        <p:spPr>
          <a:xfrm>
            <a:off x="4620018" y="2593456"/>
            <a:ext cx="153101" cy="132500"/>
          </a:xfrm>
          <a:prstGeom prst="rect">
            <a:avLst/>
          </a:prstGeom>
          <a:noFill/>
          <a:ln>
            <a:noFill/>
          </a:ln>
        </p:spPr>
      </p:pic>
      <p:pic>
        <p:nvPicPr>
          <p:cNvPr id="277" name="Google Shape;277;p25"/>
          <p:cNvPicPr preferRelativeResize="0"/>
          <p:nvPr/>
        </p:nvPicPr>
        <p:blipFill rotWithShape="1">
          <a:blip r:embed="rId3">
            <a:alphaModFix/>
          </a:blip>
          <a:srcRect l="73894" r="22898" b="93209"/>
          <a:stretch/>
        </p:blipFill>
        <p:spPr>
          <a:xfrm>
            <a:off x="4488089" y="2717423"/>
            <a:ext cx="153101" cy="132500"/>
          </a:xfrm>
          <a:prstGeom prst="rect">
            <a:avLst/>
          </a:prstGeom>
          <a:noFill/>
          <a:ln>
            <a:noFill/>
          </a:ln>
        </p:spPr>
      </p:pic>
      <p:pic>
        <p:nvPicPr>
          <p:cNvPr id="278" name="Google Shape;278;p25"/>
          <p:cNvPicPr preferRelativeResize="0"/>
          <p:nvPr/>
        </p:nvPicPr>
        <p:blipFill rotWithShape="1">
          <a:blip r:embed="rId3">
            <a:alphaModFix/>
          </a:blip>
          <a:srcRect l="73894" r="22898" b="93209"/>
          <a:stretch/>
        </p:blipFill>
        <p:spPr>
          <a:xfrm>
            <a:off x="7569147" y="4811977"/>
            <a:ext cx="153101" cy="132500"/>
          </a:xfrm>
          <a:prstGeom prst="rect">
            <a:avLst/>
          </a:prstGeom>
          <a:noFill/>
          <a:ln>
            <a:noFill/>
          </a:ln>
        </p:spPr>
      </p:pic>
      <p:pic>
        <p:nvPicPr>
          <p:cNvPr id="279" name="Google Shape;279;p25"/>
          <p:cNvPicPr preferRelativeResize="0"/>
          <p:nvPr/>
        </p:nvPicPr>
        <p:blipFill rotWithShape="1">
          <a:blip r:embed="rId3">
            <a:alphaModFix/>
          </a:blip>
          <a:srcRect l="73894" r="22898" b="93209"/>
          <a:stretch/>
        </p:blipFill>
        <p:spPr>
          <a:xfrm>
            <a:off x="7451435" y="4807997"/>
            <a:ext cx="153101" cy="132500"/>
          </a:xfrm>
          <a:prstGeom prst="rect">
            <a:avLst/>
          </a:prstGeom>
          <a:noFill/>
          <a:ln>
            <a:noFill/>
          </a:ln>
        </p:spPr>
      </p:pic>
      <p:pic>
        <p:nvPicPr>
          <p:cNvPr id="280" name="Google Shape;280;p25"/>
          <p:cNvPicPr preferRelativeResize="0"/>
          <p:nvPr/>
        </p:nvPicPr>
        <p:blipFill rotWithShape="1">
          <a:blip r:embed="rId3">
            <a:alphaModFix/>
          </a:blip>
          <a:srcRect l="73894" r="22898" b="93209"/>
          <a:stretch/>
        </p:blipFill>
        <p:spPr>
          <a:xfrm>
            <a:off x="7565166" y="4680049"/>
            <a:ext cx="153101" cy="132500"/>
          </a:xfrm>
          <a:prstGeom prst="rect">
            <a:avLst/>
          </a:prstGeom>
          <a:noFill/>
          <a:ln>
            <a:noFill/>
          </a:ln>
        </p:spPr>
      </p:pic>
      <p:pic>
        <p:nvPicPr>
          <p:cNvPr id="281" name="Google Shape;281;p25"/>
          <p:cNvPicPr preferRelativeResize="0"/>
          <p:nvPr/>
        </p:nvPicPr>
        <p:blipFill rotWithShape="1">
          <a:blip r:embed="rId3">
            <a:alphaModFix/>
          </a:blip>
          <a:srcRect l="73894" r="22898" b="93209"/>
          <a:stretch/>
        </p:blipFill>
        <p:spPr>
          <a:xfrm>
            <a:off x="7561186" y="4562337"/>
            <a:ext cx="153101" cy="132500"/>
          </a:xfrm>
          <a:prstGeom prst="rect">
            <a:avLst/>
          </a:prstGeom>
          <a:noFill/>
          <a:ln>
            <a:noFill/>
          </a:ln>
        </p:spPr>
      </p:pic>
      <p:pic>
        <p:nvPicPr>
          <p:cNvPr id="282" name="Google Shape;282;p25"/>
          <p:cNvPicPr preferRelativeResize="0"/>
          <p:nvPr/>
        </p:nvPicPr>
        <p:blipFill rotWithShape="1">
          <a:blip r:embed="rId3">
            <a:alphaModFix/>
          </a:blip>
          <a:srcRect l="73894" r="22898" b="93209"/>
          <a:stretch/>
        </p:blipFill>
        <p:spPr>
          <a:xfrm>
            <a:off x="7457690" y="4686304"/>
            <a:ext cx="153101" cy="132500"/>
          </a:xfrm>
          <a:prstGeom prst="rect">
            <a:avLst/>
          </a:prstGeom>
          <a:noFill/>
          <a:ln>
            <a:noFill/>
          </a:ln>
        </p:spPr>
      </p:pic>
      <p:pic>
        <p:nvPicPr>
          <p:cNvPr id="283" name="Google Shape;283;p25"/>
          <p:cNvPicPr preferRelativeResize="0"/>
          <p:nvPr/>
        </p:nvPicPr>
        <p:blipFill rotWithShape="1">
          <a:blip r:embed="rId3">
            <a:alphaModFix/>
          </a:blip>
          <a:srcRect l="73894" r="22898" b="93209"/>
          <a:stretch/>
        </p:blipFill>
        <p:spPr>
          <a:xfrm>
            <a:off x="7333723" y="4804016"/>
            <a:ext cx="153101" cy="132500"/>
          </a:xfrm>
          <a:prstGeom prst="rect">
            <a:avLst/>
          </a:prstGeom>
          <a:noFill/>
          <a:ln>
            <a:noFill/>
          </a:ln>
        </p:spPr>
      </p:pic>
      <p:pic>
        <p:nvPicPr>
          <p:cNvPr id="284" name="Google Shape;284;p25"/>
          <p:cNvPicPr preferRelativeResize="0"/>
          <p:nvPr/>
        </p:nvPicPr>
        <p:blipFill rotWithShape="1">
          <a:blip r:embed="rId3">
            <a:alphaModFix/>
          </a:blip>
          <a:srcRect l="73894" t="-871" r="13074" b="92087"/>
          <a:stretch/>
        </p:blipFill>
        <p:spPr>
          <a:xfrm>
            <a:off x="4543296" y="4660600"/>
            <a:ext cx="622175" cy="171400"/>
          </a:xfrm>
          <a:prstGeom prst="rect">
            <a:avLst/>
          </a:prstGeom>
          <a:noFill/>
          <a:ln>
            <a:noFill/>
          </a:ln>
        </p:spPr>
      </p:pic>
      <p:pic>
        <p:nvPicPr>
          <p:cNvPr id="285" name="Google Shape;285;p25"/>
          <p:cNvPicPr preferRelativeResize="0"/>
          <p:nvPr/>
        </p:nvPicPr>
        <p:blipFill rotWithShape="1">
          <a:blip r:embed="rId3">
            <a:alphaModFix/>
          </a:blip>
          <a:srcRect l="73894" t="-870" r="13073" b="94079"/>
          <a:stretch/>
        </p:blipFill>
        <p:spPr>
          <a:xfrm>
            <a:off x="7296053" y="2593385"/>
            <a:ext cx="622201" cy="132500"/>
          </a:xfrm>
          <a:prstGeom prst="rect">
            <a:avLst/>
          </a:prstGeom>
          <a:noFill/>
          <a:ln>
            <a:noFill/>
          </a:ln>
        </p:spPr>
      </p:pic>
      <p:pic>
        <p:nvPicPr>
          <p:cNvPr id="286" name="Google Shape;286;p25"/>
          <p:cNvPicPr preferRelativeResize="0"/>
          <p:nvPr/>
        </p:nvPicPr>
        <p:blipFill rotWithShape="1">
          <a:blip r:embed="rId3">
            <a:alphaModFix/>
          </a:blip>
          <a:srcRect l="73894" r="22898" b="93209"/>
          <a:stretch/>
        </p:blipFill>
        <p:spPr>
          <a:xfrm>
            <a:off x="4665586" y="4558357"/>
            <a:ext cx="153101" cy="132500"/>
          </a:xfrm>
          <a:prstGeom prst="rect">
            <a:avLst/>
          </a:prstGeom>
          <a:noFill/>
          <a:ln>
            <a:noFill/>
          </a:ln>
        </p:spPr>
      </p:pic>
      <p:pic>
        <p:nvPicPr>
          <p:cNvPr id="287" name="Google Shape;287;p25"/>
          <p:cNvPicPr preferRelativeResize="0"/>
          <p:nvPr/>
        </p:nvPicPr>
        <p:blipFill rotWithShape="1">
          <a:blip r:embed="rId3">
            <a:alphaModFix/>
          </a:blip>
          <a:srcRect l="73894" r="22898" b="93209"/>
          <a:stretch/>
        </p:blipFill>
        <p:spPr>
          <a:xfrm>
            <a:off x="4553701" y="4554376"/>
            <a:ext cx="153101" cy="132500"/>
          </a:xfrm>
          <a:prstGeom prst="rect">
            <a:avLst/>
          </a:prstGeom>
          <a:noFill/>
          <a:ln>
            <a:noFill/>
          </a:ln>
        </p:spPr>
      </p:pic>
      <p:pic>
        <p:nvPicPr>
          <p:cNvPr id="288" name="Google Shape;288;p25"/>
          <p:cNvPicPr preferRelativeResize="0"/>
          <p:nvPr/>
        </p:nvPicPr>
        <p:blipFill rotWithShape="1">
          <a:blip r:embed="rId3">
            <a:alphaModFix/>
          </a:blip>
          <a:srcRect l="73894" r="22898" b="93209"/>
          <a:stretch/>
        </p:blipFill>
        <p:spPr>
          <a:xfrm>
            <a:off x="4661605" y="4432256"/>
            <a:ext cx="153101" cy="132500"/>
          </a:xfrm>
          <a:prstGeom prst="rect">
            <a:avLst/>
          </a:prstGeom>
          <a:noFill/>
          <a:ln>
            <a:noFill/>
          </a:ln>
        </p:spPr>
      </p:pic>
      <p:pic>
        <p:nvPicPr>
          <p:cNvPr id="289" name="Google Shape;289;p25"/>
          <p:cNvPicPr preferRelativeResize="0"/>
          <p:nvPr/>
        </p:nvPicPr>
        <p:blipFill rotWithShape="1">
          <a:blip r:embed="rId3">
            <a:alphaModFix/>
          </a:blip>
          <a:srcRect l="73894" r="22898" b="93209"/>
          <a:stretch/>
        </p:blipFill>
        <p:spPr>
          <a:xfrm>
            <a:off x="7417884" y="2487877"/>
            <a:ext cx="153101" cy="132500"/>
          </a:xfrm>
          <a:prstGeom prst="rect">
            <a:avLst/>
          </a:prstGeom>
          <a:noFill/>
          <a:ln>
            <a:noFill/>
          </a:ln>
        </p:spPr>
      </p:pic>
      <p:pic>
        <p:nvPicPr>
          <p:cNvPr id="290" name="Google Shape;290;p25"/>
          <p:cNvPicPr preferRelativeResize="0"/>
          <p:nvPr/>
        </p:nvPicPr>
        <p:blipFill rotWithShape="1">
          <a:blip r:embed="rId3">
            <a:alphaModFix/>
          </a:blip>
          <a:srcRect l="73894" r="22898" b="93209"/>
          <a:stretch/>
        </p:blipFill>
        <p:spPr>
          <a:xfrm>
            <a:off x="7413904" y="2355949"/>
            <a:ext cx="153101" cy="132500"/>
          </a:xfrm>
          <a:prstGeom prst="rect">
            <a:avLst/>
          </a:prstGeom>
          <a:noFill/>
          <a:ln>
            <a:noFill/>
          </a:ln>
        </p:spPr>
      </p:pic>
      <p:pic>
        <p:nvPicPr>
          <p:cNvPr id="291" name="Google Shape;291;p25"/>
          <p:cNvPicPr preferRelativeResize="0"/>
          <p:nvPr/>
        </p:nvPicPr>
        <p:blipFill rotWithShape="1">
          <a:blip r:embed="rId3">
            <a:alphaModFix/>
          </a:blip>
          <a:srcRect l="73894" r="22898" b="93209"/>
          <a:stretch/>
        </p:blipFill>
        <p:spPr>
          <a:xfrm>
            <a:off x="7296192" y="2479916"/>
            <a:ext cx="153101" cy="132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3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5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5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6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7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7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7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8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8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8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8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8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8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latin typeface="Georgia"/>
                <a:ea typeface="Georgia"/>
                <a:cs typeface="Georgia"/>
                <a:sym typeface="Georgia"/>
              </a:rPr>
              <a:t>Challenges of Code: Search Radius</a:t>
            </a:r>
            <a:endParaRPr sz="2820">
              <a:latin typeface="Georgia"/>
              <a:ea typeface="Georgia"/>
              <a:cs typeface="Georgia"/>
              <a:sym typeface="Georgia"/>
            </a:endParaRPr>
          </a:p>
        </p:txBody>
      </p:sp>
      <p:sp>
        <p:nvSpPr>
          <p:cNvPr id="297" name="Google Shape;297;p26"/>
          <p:cNvSpPr/>
          <p:nvPr/>
        </p:nvSpPr>
        <p:spPr>
          <a:xfrm>
            <a:off x="287374" y="1735600"/>
            <a:ext cx="2513400" cy="2538900"/>
          </a:xfrm>
          <a:prstGeom prst="rect">
            <a:avLst/>
          </a:prstGeom>
          <a:solidFill>
            <a:srgbClr val="CFE2F3"/>
          </a:solidFill>
          <a:ln>
            <a:noFill/>
          </a:ln>
        </p:spPr>
        <p:txBody>
          <a:bodyPr spcFirstLastPara="1" wrap="square" lIns="83750" tIns="83750" rIns="83750" bIns="83750" anchor="ctr" anchorCtr="0">
            <a:noAutofit/>
          </a:bodyPr>
          <a:lstStyle/>
          <a:p>
            <a:pPr marL="0" lvl="0" indent="0" algn="ctr" rtl="0">
              <a:spcBef>
                <a:spcPts val="0"/>
              </a:spcBef>
              <a:spcAft>
                <a:spcPts val="0"/>
              </a:spcAft>
              <a:buNone/>
            </a:pPr>
            <a:endParaRPr sz="1282"/>
          </a:p>
        </p:txBody>
      </p:sp>
      <p:sp>
        <p:nvSpPr>
          <p:cNvPr id="298" name="Google Shape;298;p26"/>
          <p:cNvSpPr/>
          <p:nvPr/>
        </p:nvSpPr>
        <p:spPr>
          <a:xfrm>
            <a:off x="1255630" y="2683529"/>
            <a:ext cx="1043400" cy="961200"/>
          </a:xfrm>
          <a:prstGeom prst="ellipse">
            <a:avLst/>
          </a:prstGeom>
          <a:noFill/>
          <a:ln w="34900" cap="flat" cmpd="sng">
            <a:solidFill>
              <a:srgbClr val="FF0000"/>
            </a:solidFill>
            <a:prstDash val="solid"/>
            <a:round/>
            <a:headEnd type="none" w="sm" len="sm"/>
            <a:tailEnd type="none" w="sm" len="sm"/>
          </a:ln>
        </p:spPr>
        <p:txBody>
          <a:bodyPr spcFirstLastPara="1" wrap="square" lIns="83750" tIns="83750" rIns="83750" bIns="83750" anchor="ctr" anchorCtr="0">
            <a:noAutofit/>
          </a:bodyPr>
          <a:lstStyle/>
          <a:p>
            <a:pPr marL="0" lvl="0" indent="0" algn="ctr" rtl="0">
              <a:spcBef>
                <a:spcPts val="0"/>
              </a:spcBef>
              <a:spcAft>
                <a:spcPts val="0"/>
              </a:spcAft>
              <a:buNone/>
            </a:pPr>
            <a:endParaRPr sz="1282"/>
          </a:p>
        </p:txBody>
      </p:sp>
      <p:sp>
        <p:nvSpPr>
          <p:cNvPr id="299" name="Google Shape;299;p26"/>
          <p:cNvSpPr/>
          <p:nvPr/>
        </p:nvSpPr>
        <p:spPr>
          <a:xfrm>
            <a:off x="1685908" y="3005068"/>
            <a:ext cx="136040" cy="301208"/>
          </a:xfrm>
          <a:custGeom>
            <a:avLst/>
            <a:gdLst/>
            <a:ahLst/>
            <a:cxnLst/>
            <a:rect l="l" t="t" r="r" b="b"/>
            <a:pathLst>
              <a:path w="25668" h="46972" extrusionOk="0">
                <a:moveTo>
                  <a:pt x="0" y="0"/>
                </a:moveTo>
                <a:cubicBezTo>
                  <a:pt x="626" y="3914"/>
                  <a:pt x="-156" y="19102"/>
                  <a:pt x="3758" y="23486"/>
                </a:cubicBezTo>
                <a:cubicBezTo>
                  <a:pt x="7672" y="27870"/>
                  <a:pt x="19885" y="22390"/>
                  <a:pt x="23486" y="26304"/>
                </a:cubicBezTo>
                <a:cubicBezTo>
                  <a:pt x="27087" y="30218"/>
                  <a:pt x="25052" y="43527"/>
                  <a:pt x="25365" y="46972"/>
                </a:cubicBezTo>
              </a:path>
            </a:pathLst>
          </a:custGeom>
          <a:noFill/>
          <a:ln w="69800" cap="flat" cmpd="sng">
            <a:solidFill>
              <a:schemeClr val="dk2"/>
            </a:solidFill>
            <a:prstDash val="solid"/>
            <a:round/>
            <a:headEnd type="none" w="med" len="med"/>
            <a:tailEnd type="none" w="med" len="med"/>
          </a:ln>
        </p:spPr>
        <p:txBody>
          <a:bodyPr/>
          <a:lstStyle/>
          <a:p>
            <a:endParaRPr lang="en-US"/>
          </a:p>
        </p:txBody>
      </p:sp>
      <p:sp>
        <p:nvSpPr>
          <p:cNvPr id="300" name="Google Shape;300;p26"/>
          <p:cNvSpPr txBox="1"/>
          <p:nvPr/>
        </p:nvSpPr>
        <p:spPr>
          <a:xfrm>
            <a:off x="992375" y="4274525"/>
            <a:ext cx="1473300" cy="3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Georgia"/>
                <a:ea typeface="Georgia"/>
                <a:cs typeface="Georgia"/>
                <a:sym typeface="Georgia"/>
              </a:rPr>
              <a:t>Frame 1</a:t>
            </a:r>
            <a:endParaRPr sz="2200" b="1">
              <a:solidFill>
                <a:schemeClr val="dk2"/>
              </a:solidFill>
              <a:latin typeface="Georgia"/>
              <a:ea typeface="Georgia"/>
              <a:cs typeface="Georgia"/>
              <a:sym typeface="Georgia"/>
            </a:endParaRPr>
          </a:p>
        </p:txBody>
      </p:sp>
      <p:sp>
        <p:nvSpPr>
          <p:cNvPr id="301" name="Google Shape;301;p26"/>
          <p:cNvSpPr/>
          <p:nvPr/>
        </p:nvSpPr>
        <p:spPr>
          <a:xfrm>
            <a:off x="3433474" y="1735600"/>
            <a:ext cx="2513400" cy="2538900"/>
          </a:xfrm>
          <a:prstGeom prst="rect">
            <a:avLst/>
          </a:prstGeom>
          <a:solidFill>
            <a:srgbClr val="CFE2F3"/>
          </a:solidFill>
          <a:ln>
            <a:noFill/>
          </a:ln>
        </p:spPr>
        <p:txBody>
          <a:bodyPr spcFirstLastPara="1" wrap="square" lIns="83750" tIns="83750" rIns="83750" bIns="83750" anchor="ctr" anchorCtr="0">
            <a:noAutofit/>
          </a:bodyPr>
          <a:lstStyle/>
          <a:p>
            <a:pPr marL="0" lvl="0" indent="0" algn="ctr" rtl="0">
              <a:spcBef>
                <a:spcPts val="0"/>
              </a:spcBef>
              <a:spcAft>
                <a:spcPts val="0"/>
              </a:spcAft>
              <a:buNone/>
            </a:pPr>
            <a:endParaRPr sz="1282"/>
          </a:p>
        </p:txBody>
      </p:sp>
      <p:sp>
        <p:nvSpPr>
          <p:cNvPr id="302" name="Google Shape;302;p26"/>
          <p:cNvSpPr/>
          <p:nvPr/>
        </p:nvSpPr>
        <p:spPr>
          <a:xfrm>
            <a:off x="4305237" y="2683529"/>
            <a:ext cx="1043400" cy="961200"/>
          </a:xfrm>
          <a:prstGeom prst="ellipse">
            <a:avLst/>
          </a:prstGeom>
          <a:noFill/>
          <a:ln w="34900" cap="flat" cmpd="sng">
            <a:solidFill>
              <a:srgbClr val="FF0000"/>
            </a:solidFill>
            <a:prstDash val="solid"/>
            <a:round/>
            <a:headEnd type="none" w="sm" len="sm"/>
            <a:tailEnd type="none" w="sm" len="sm"/>
          </a:ln>
        </p:spPr>
        <p:txBody>
          <a:bodyPr spcFirstLastPara="1" wrap="square" lIns="83750" tIns="83750" rIns="83750" bIns="83750" anchor="ctr" anchorCtr="0">
            <a:noAutofit/>
          </a:bodyPr>
          <a:lstStyle/>
          <a:p>
            <a:pPr marL="0" lvl="0" indent="0" algn="ctr" rtl="0">
              <a:spcBef>
                <a:spcPts val="0"/>
              </a:spcBef>
              <a:spcAft>
                <a:spcPts val="0"/>
              </a:spcAft>
              <a:buNone/>
            </a:pPr>
            <a:endParaRPr sz="1282"/>
          </a:p>
        </p:txBody>
      </p:sp>
      <p:sp>
        <p:nvSpPr>
          <p:cNvPr id="303" name="Google Shape;303;p26"/>
          <p:cNvSpPr txBox="1"/>
          <p:nvPr/>
        </p:nvSpPr>
        <p:spPr>
          <a:xfrm>
            <a:off x="4090275" y="4290525"/>
            <a:ext cx="1473300" cy="3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Georgia"/>
                <a:ea typeface="Georgia"/>
                <a:cs typeface="Georgia"/>
                <a:sym typeface="Georgia"/>
              </a:rPr>
              <a:t>Frame 2</a:t>
            </a:r>
            <a:endParaRPr sz="2200" b="1">
              <a:solidFill>
                <a:schemeClr val="dk2"/>
              </a:solidFill>
              <a:latin typeface="Georgia"/>
              <a:ea typeface="Georgia"/>
              <a:cs typeface="Georgia"/>
              <a:sym typeface="Georgia"/>
            </a:endParaRPr>
          </a:p>
        </p:txBody>
      </p:sp>
      <p:cxnSp>
        <p:nvCxnSpPr>
          <p:cNvPr id="304" name="Google Shape;304;p26"/>
          <p:cNvCxnSpPr/>
          <p:nvPr/>
        </p:nvCxnSpPr>
        <p:spPr>
          <a:xfrm rot="10800000" flipH="1">
            <a:off x="2856868" y="2927550"/>
            <a:ext cx="520500" cy="15300"/>
          </a:xfrm>
          <a:prstGeom prst="straightConnector1">
            <a:avLst/>
          </a:prstGeom>
          <a:noFill/>
          <a:ln w="38100" cap="flat" cmpd="sng">
            <a:solidFill>
              <a:schemeClr val="dk2"/>
            </a:solidFill>
            <a:prstDash val="solid"/>
            <a:round/>
            <a:headEnd type="none" w="med" len="med"/>
            <a:tailEnd type="triangle" w="med" len="med"/>
          </a:ln>
        </p:spPr>
      </p:cxnSp>
      <p:sp>
        <p:nvSpPr>
          <p:cNvPr id="305" name="Google Shape;305;p26"/>
          <p:cNvSpPr/>
          <p:nvPr/>
        </p:nvSpPr>
        <p:spPr>
          <a:xfrm>
            <a:off x="4628330" y="2784605"/>
            <a:ext cx="136040" cy="301208"/>
          </a:xfrm>
          <a:custGeom>
            <a:avLst/>
            <a:gdLst/>
            <a:ahLst/>
            <a:cxnLst/>
            <a:rect l="l" t="t" r="r" b="b"/>
            <a:pathLst>
              <a:path w="25668" h="46972" extrusionOk="0">
                <a:moveTo>
                  <a:pt x="0" y="0"/>
                </a:moveTo>
                <a:cubicBezTo>
                  <a:pt x="626" y="3914"/>
                  <a:pt x="-156" y="19102"/>
                  <a:pt x="3758" y="23486"/>
                </a:cubicBezTo>
                <a:cubicBezTo>
                  <a:pt x="7672" y="27870"/>
                  <a:pt x="19885" y="22390"/>
                  <a:pt x="23486" y="26304"/>
                </a:cubicBezTo>
                <a:cubicBezTo>
                  <a:pt x="27087" y="30218"/>
                  <a:pt x="25052" y="43527"/>
                  <a:pt x="25365" y="46972"/>
                </a:cubicBezTo>
              </a:path>
            </a:pathLst>
          </a:custGeom>
          <a:noFill/>
          <a:ln w="69800" cap="flat" cmpd="sng">
            <a:solidFill>
              <a:schemeClr val="dk2"/>
            </a:solidFill>
            <a:prstDash val="solid"/>
            <a:round/>
            <a:headEnd type="none" w="med" len="med"/>
            <a:tailEnd type="none" w="med" len="med"/>
          </a:ln>
        </p:spPr>
        <p:txBody>
          <a:bodyPr/>
          <a:lstStyle/>
          <a:p>
            <a:endParaRPr lang="en-US"/>
          </a:p>
        </p:txBody>
      </p:sp>
      <p:sp>
        <p:nvSpPr>
          <p:cNvPr id="306" name="Google Shape;306;p26"/>
          <p:cNvSpPr/>
          <p:nvPr/>
        </p:nvSpPr>
        <p:spPr>
          <a:xfrm>
            <a:off x="4005487" y="1835420"/>
            <a:ext cx="136040" cy="301208"/>
          </a:xfrm>
          <a:custGeom>
            <a:avLst/>
            <a:gdLst/>
            <a:ahLst/>
            <a:cxnLst/>
            <a:rect l="l" t="t" r="r" b="b"/>
            <a:pathLst>
              <a:path w="25668" h="46972" extrusionOk="0">
                <a:moveTo>
                  <a:pt x="0" y="0"/>
                </a:moveTo>
                <a:cubicBezTo>
                  <a:pt x="626" y="3914"/>
                  <a:pt x="-156" y="19102"/>
                  <a:pt x="3758" y="23486"/>
                </a:cubicBezTo>
                <a:cubicBezTo>
                  <a:pt x="7672" y="27870"/>
                  <a:pt x="19885" y="22390"/>
                  <a:pt x="23486" y="26304"/>
                </a:cubicBezTo>
                <a:cubicBezTo>
                  <a:pt x="27087" y="30218"/>
                  <a:pt x="25052" y="43527"/>
                  <a:pt x="25365" y="46972"/>
                </a:cubicBezTo>
              </a:path>
            </a:pathLst>
          </a:custGeom>
          <a:noFill/>
          <a:ln w="69800" cap="flat" cmpd="sng">
            <a:solidFill>
              <a:schemeClr val="dk2"/>
            </a:solidFill>
            <a:prstDash val="solid"/>
            <a:round/>
            <a:headEnd type="none" w="med" len="med"/>
            <a:tailEnd type="none" w="med" len="med"/>
          </a:ln>
        </p:spPr>
        <p:txBody>
          <a:bodyPr/>
          <a:lstStyle/>
          <a:p>
            <a:endParaRPr lang="en-US"/>
          </a:p>
        </p:txBody>
      </p:sp>
      <p:sp>
        <p:nvSpPr>
          <p:cNvPr id="307" name="Google Shape;307;p26"/>
          <p:cNvSpPr/>
          <p:nvPr/>
        </p:nvSpPr>
        <p:spPr>
          <a:xfrm>
            <a:off x="621773" y="1835420"/>
            <a:ext cx="136040" cy="301208"/>
          </a:xfrm>
          <a:custGeom>
            <a:avLst/>
            <a:gdLst/>
            <a:ahLst/>
            <a:cxnLst/>
            <a:rect l="l" t="t" r="r" b="b"/>
            <a:pathLst>
              <a:path w="25668" h="46972" extrusionOk="0">
                <a:moveTo>
                  <a:pt x="0" y="0"/>
                </a:moveTo>
                <a:cubicBezTo>
                  <a:pt x="626" y="3914"/>
                  <a:pt x="-156" y="19102"/>
                  <a:pt x="3758" y="23486"/>
                </a:cubicBezTo>
                <a:cubicBezTo>
                  <a:pt x="7672" y="27870"/>
                  <a:pt x="19885" y="22390"/>
                  <a:pt x="23486" y="26304"/>
                </a:cubicBezTo>
                <a:cubicBezTo>
                  <a:pt x="27087" y="30218"/>
                  <a:pt x="25052" y="43527"/>
                  <a:pt x="25365" y="46972"/>
                </a:cubicBezTo>
              </a:path>
            </a:pathLst>
          </a:custGeom>
          <a:noFill/>
          <a:ln w="69800" cap="flat" cmpd="sng">
            <a:solidFill>
              <a:schemeClr val="dk2"/>
            </a:solidFill>
            <a:prstDash val="solid"/>
            <a:round/>
            <a:headEnd type="none" w="med" len="med"/>
            <a:tailEnd type="none" w="med" len="med"/>
          </a:ln>
        </p:spPr>
        <p:txBody>
          <a:bodyPr/>
          <a:lstStyle/>
          <a:p>
            <a:endParaRPr lang="en-US"/>
          </a:p>
        </p:txBody>
      </p:sp>
      <p:sp>
        <p:nvSpPr>
          <p:cNvPr id="308" name="Google Shape;308;p26"/>
          <p:cNvSpPr/>
          <p:nvPr/>
        </p:nvSpPr>
        <p:spPr>
          <a:xfrm>
            <a:off x="6494812" y="1390184"/>
            <a:ext cx="2180100" cy="5727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Subtract Average Image</a:t>
            </a:r>
            <a:endParaRPr>
              <a:latin typeface="Georgia"/>
              <a:ea typeface="Georgia"/>
              <a:cs typeface="Georgia"/>
              <a:sym typeface="Georgia"/>
            </a:endParaRPr>
          </a:p>
        </p:txBody>
      </p:sp>
      <p:cxnSp>
        <p:nvCxnSpPr>
          <p:cNvPr id="309" name="Google Shape;309;p26"/>
          <p:cNvCxnSpPr>
            <a:stCxn id="308" idx="2"/>
          </p:cNvCxnSpPr>
          <p:nvPr/>
        </p:nvCxnSpPr>
        <p:spPr>
          <a:xfrm>
            <a:off x="7584862" y="1962884"/>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310" name="Google Shape;310;p26"/>
          <p:cNvSpPr/>
          <p:nvPr/>
        </p:nvSpPr>
        <p:spPr>
          <a:xfrm>
            <a:off x="6494812" y="2316317"/>
            <a:ext cx="2180100" cy="5727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Set Threshold</a:t>
            </a:r>
            <a:endParaRPr>
              <a:latin typeface="Georgia"/>
              <a:ea typeface="Georgia"/>
              <a:cs typeface="Georgia"/>
              <a:sym typeface="Georgia"/>
            </a:endParaRPr>
          </a:p>
        </p:txBody>
      </p:sp>
      <p:cxnSp>
        <p:nvCxnSpPr>
          <p:cNvPr id="311" name="Google Shape;311;p26"/>
          <p:cNvCxnSpPr/>
          <p:nvPr/>
        </p:nvCxnSpPr>
        <p:spPr>
          <a:xfrm>
            <a:off x="7581262" y="2911384"/>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312" name="Google Shape;312;p26"/>
          <p:cNvSpPr/>
          <p:nvPr/>
        </p:nvSpPr>
        <p:spPr>
          <a:xfrm>
            <a:off x="6494812" y="3242450"/>
            <a:ext cx="2180100" cy="5727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Erosion/Dilation</a:t>
            </a:r>
            <a:endParaRPr>
              <a:latin typeface="Georgia"/>
              <a:ea typeface="Georgia"/>
              <a:cs typeface="Georgia"/>
              <a:sym typeface="Georgia"/>
            </a:endParaRPr>
          </a:p>
        </p:txBody>
      </p:sp>
      <p:cxnSp>
        <p:nvCxnSpPr>
          <p:cNvPr id="313" name="Google Shape;313;p26"/>
          <p:cNvCxnSpPr/>
          <p:nvPr/>
        </p:nvCxnSpPr>
        <p:spPr>
          <a:xfrm>
            <a:off x="7581262" y="3837517"/>
            <a:ext cx="7200" cy="308700"/>
          </a:xfrm>
          <a:prstGeom prst="straightConnector1">
            <a:avLst/>
          </a:prstGeom>
          <a:noFill/>
          <a:ln w="28575" cap="flat" cmpd="sng">
            <a:solidFill>
              <a:schemeClr val="dk2"/>
            </a:solidFill>
            <a:prstDash val="solid"/>
            <a:round/>
            <a:headEnd type="none" w="med" len="med"/>
            <a:tailEnd type="triangle" w="med" len="med"/>
          </a:ln>
        </p:spPr>
      </p:cxnSp>
      <p:sp>
        <p:nvSpPr>
          <p:cNvPr id="314" name="Google Shape;314;p26"/>
          <p:cNvSpPr/>
          <p:nvPr/>
        </p:nvSpPr>
        <p:spPr>
          <a:xfrm>
            <a:off x="6494812" y="4168584"/>
            <a:ext cx="2180100" cy="5727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Georgia"/>
                <a:ea typeface="Georgia"/>
                <a:cs typeface="Georgia"/>
                <a:sym typeface="Georgia"/>
              </a:rPr>
              <a:t>Loop Through Frames</a:t>
            </a:r>
            <a:endParaRPr b="1">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20">
                <a:latin typeface="Georgia"/>
                <a:ea typeface="Georgia"/>
                <a:cs typeface="Georgia"/>
                <a:sym typeface="Georgia"/>
              </a:rPr>
              <a:t>Aims For Rotation</a:t>
            </a:r>
            <a:endParaRPr sz="3420">
              <a:latin typeface="Georgia"/>
              <a:ea typeface="Georgia"/>
              <a:cs typeface="Georgia"/>
              <a:sym typeface="Georgia"/>
            </a:endParaRPr>
          </a:p>
        </p:txBody>
      </p:sp>
      <p:sp>
        <p:nvSpPr>
          <p:cNvPr id="320" name="Google Shape;320;p27"/>
          <p:cNvSpPr txBox="1">
            <a:spLocks noGrp="1"/>
          </p:cNvSpPr>
          <p:nvPr>
            <p:ph type="body" idx="1"/>
          </p:nvPr>
        </p:nvSpPr>
        <p:spPr>
          <a:xfrm>
            <a:off x="311700" y="1445900"/>
            <a:ext cx="8520600" cy="3416400"/>
          </a:xfrm>
          <a:prstGeom prst="rect">
            <a:avLst/>
          </a:prstGeom>
        </p:spPr>
        <p:txBody>
          <a:bodyPr spcFirstLastPara="1" wrap="square" lIns="91425" tIns="91425" rIns="91425" bIns="91425" anchor="t" anchorCtr="0">
            <a:normAutofit lnSpcReduction="10000"/>
          </a:bodyPr>
          <a:lstStyle/>
          <a:p>
            <a:pPr marL="457200" lvl="0" indent="-400050" algn="l" rtl="0">
              <a:lnSpc>
                <a:spcPct val="200000"/>
              </a:lnSpc>
              <a:spcBef>
                <a:spcPts val="0"/>
              </a:spcBef>
              <a:spcAft>
                <a:spcPts val="0"/>
              </a:spcAft>
              <a:buSzPts val="2700"/>
              <a:buFont typeface="Georgia"/>
              <a:buAutoNum type="arabicPeriod"/>
            </a:pPr>
            <a:r>
              <a:rPr lang="en" sz="2700">
                <a:latin typeface="Georgia"/>
                <a:ea typeface="Georgia"/>
                <a:cs typeface="Georgia"/>
                <a:sym typeface="Georgia"/>
              </a:rPr>
              <a:t>Recreate experimental design from Lopez-Cruz et. al used in Margolis and Gordus</a:t>
            </a:r>
            <a:endParaRPr sz="2700">
              <a:latin typeface="Georgia"/>
              <a:ea typeface="Georgia"/>
              <a:cs typeface="Georgia"/>
              <a:sym typeface="Georgia"/>
            </a:endParaRPr>
          </a:p>
          <a:p>
            <a:pPr marL="457200" lvl="0" indent="-400050" algn="l" rtl="0">
              <a:lnSpc>
                <a:spcPct val="200000"/>
              </a:lnSpc>
              <a:spcBef>
                <a:spcPts val="0"/>
              </a:spcBef>
              <a:spcAft>
                <a:spcPts val="0"/>
              </a:spcAft>
              <a:buSzPts val="2700"/>
              <a:buFont typeface="Georgia"/>
              <a:buAutoNum type="arabicPeriod"/>
            </a:pPr>
            <a:r>
              <a:rPr lang="en" sz="2700">
                <a:latin typeface="Georgia"/>
                <a:ea typeface="Georgia"/>
                <a:cs typeface="Georgia"/>
                <a:sym typeface="Georgia"/>
              </a:rPr>
              <a:t>Adjust Worm Tracking Code</a:t>
            </a:r>
            <a:endParaRPr sz="2700">
              <a:latin typeface="Georgia"/>
              <a:ea typeface="Georgia"/>
              <a:cs typeface="Georgia"/>
              <a:sym typeface="Georgia"/>
            </a:endParaRPr>
          </a:p>
          <a:p>
            <a:pPr marL="457200" lvl="0" indent="-400050" algn="l" rtl="0">
              <a:lnSpc>
                <a:spcPct val="200000"/>
              </a:lnSpc>
              <a:spcBef>
                <a:spcPts val="0"/>
              </a:spcBef>
              <a:spcAft>
                <a:spcPts val="0"/>
              </a:spcAft>
              <a:buSzPts val="2700"/>
              <a:buFont typeface="Georgia"/>
              <a:buAutoNum type="arabicPeriod"/>
            </a:pPr>
            <a:r>
              <a:rPr lang="en" sz="2700" b="1">
                <a:latin typeface="Georgia"/>
                <a:ea typeface="Georgia"/>
                <a:cs typeface="Georgia"/>
                <a:sym typeface="Georgia"/>
              </a:rPr>
              <a:t>Collecting Reorientation Rates and Velocity</a:t>
            </a:r>
            <a:endParaRPr sz="2700" b="1">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B684-322B-543B-D87E-4302A15113F3}"/>
              </a:ext>
            </a:extLst>
          </p:cNvPr>
          <p:cNvSpPr>
            <a:spLocks noGrp="1"/>
          </p:cNvSpPr>
          <p:nvPr>
            <p:ph type="title"/>
          </p:nvPr>
        </p:nvSpPr>
        <p:spPr/>
        <p:txBody>
          <a:bodyPr>
            <a:normAutofit fontScale="90000"/>
          </a:bodyPr>
          <a:lstStyle/>
          <a:p>
            <a:r>
              <a:rPr lang="en-US" dirty="0">
                <a:latin typeface="Georgia" panose="02040502050405020303" pitchFamily="18" charset="0"/>
              </a:rPr>
              <a:t>Calculating Reorientation Rates</a:t>
            </a:r>
          </a:p>
        </p:txBody>
      </p:sp>
      <p:sp>
        <p:nvSpPr>
          <p:cNvPr id="5" name="Oval 4">
            <a:extLst>
              <a:ext uri="{FF2B5EF4-FFF2-40B4-BE49-F238E27FC236}">
                <a16:creationId xmlns:a16="http://schemas.microsoft.com/office/drawing/2014/main" id="{6EDCBABA-5EFC-F941-133B-74C3D30E47E9}"/>
              </a:ext>
            </a:extLst>
          </p:cNvPr>
          <p:cNvSpPr/>
          <p:nvPr/>
        </p:nvSpPr>
        <p:spPr>
          <a:xfrm>
            <a:off x="1981200" y="3644537"/>
            <a:ext cx="76200" cy="4571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72532CB-B240-61E6-81CB-54085583B19D}"/>
              </a:ext>
            </a:extLst>
          </p:cNvPr>
          <p:cNvSpPr/>
          <p:nvPr/>
        </p:nvSpPr>
        <p:spPr>
          <a:xfrm>
            <a:off x="4256315" y="2349139"/>
            <a:ext cx="76200" cy="4571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4A25759-8A4F-EDC2-2D20-48C144C20BAE}"/>
              </a:ext>
            </a:extLst>
          </p:cNvPr>
          <p:cNvCxnSpPr>
            <a:cxnSpLocks/>
            <a:stCxn id="5" idx="6"/>
          </p:cNvCxnSpPr>
          <p:nvPr/>
        </p:nvCxnSpPr>
        <p:spPr>
          <a:xfrm>
            <a:off x="2057400" y="3667397"/>
            <a:ext cx="2220685" cy="1573"/>
          </a:xfrm>
          <a:prstGeom prst="line">
            <a:avLst/>
          </a:prstGeom>
          <a:ln w="317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B20816-0B46-79FE-0ADE-403EDA630B97}"/>
              </a:ext>
            </a:extLst>
          </p:cNvPr>
          <p:cNvCxnSpPr>
            <a:cxnSpLocks/>
          </p:cNvCxnSpPr>
          <p:nvPr/>
        </p:nvCxnSpPr>
        <p:spPr>
          <a:xfrm>
            <a:off x="4250871" y="2373086"/>
            <a:ext cx="0" cy="1271451"/>
          </a:xfrm>
          <a:prstGeom prst="line">
            <a:avLst/>
          </a:prstGeom>
          <a:ln w="31750">
            <a:solidFill>
              <a:schemeClr val="accent4"/>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E83245C-DFAF-A030-3AB1-40680A3DA188}"/>
                  </a:ext>
                </a:extLst>
              </p:cNvPr>
              <p:cNvSpPr txBox="1"/>
              <p:nvPr/>
            </p:nvSpPr>
            <p:spPr>
              <a:xfrm>
                <a:off x="4371724" y="2703951"/>
                <a:ext cx="762000" cy="384721"/>
              </a:xfrm>
              <a:prstGeom prst="rect">
                <a:avLst/>
              </a:prstGeom>
              <a:noFill/>
            </p:spPr>
            <p:txBody>
              <a:bodyPr wrap="square" lIns="0" tIns="0" rIns="0" bIns="0" rtlCol="0">
                <a:spAutoFit/>
              </a:bodyPr>
              <a:lstStyle/>
              <a:p>
                <a14:m>
                  <m:oMath xmlns:m="http://schemas.openxmlformats.org/officeDocument/2006/math">
                    <m:r>
                      <a:rPr lang="en-US" sz="2500" i="1" smtClean="0">
                        <a:solidFill>
                          <a:schemeClr val="accent4"/>
                        </a:solidFill>
                        <a:latin typeface="Cambria Math" panose="02040503050406030204" pitchFamily="18" charset="0"/>
                        <a:ea typeface="Cambria Math" panose="02040503050406030204" pitchFamily="18" charset="0"/>
                      </a:rPr>
                      <m:t>∆</m:t>
                    </m:r>
                  </m:oMath>
                </a14:m>
                <a:r>
                  <a:rPr lang="en-US" sz="2500" dirty="0">
                    <a:solidFill>
                      <a:schemeClr val="accent4"/>
                    </a:solidFill>
                  </a:rPr>
                  <a:t>y</a:t>
                </a:r>
              </a:p>
            </p:txBody>
          </p:sp>
        </mc:Choice>
        <mc:Fallback>
          <p:sp>
            <p:nvSpPr>
              <p:cNvPr id="16" name="TextBox 15">
                <a:extLst>
                  <a:ext uri="{FF2B5EF4-FFF2-40B4-BE49-F238E27FC236}">
                    <a16:creationId xmlns:a16="http://schemas.microsoft.com/office/drawing/2014/main" id="{6E83245C-DFAF-A030-3AB1-40680A3DA188}"/>
                  </a:ext>
                </a:extLst>
              </p:cNvPr>
              <p:cNvSpPr txBox="1">
                <a:spLocks noRot="1" noChangeAspect="1" noMove="1" noResize="1" noEditPoints="1" noAdjustHandles="1" noChangeArrowheads="1" noChangeShapeType="1" noTextEdit="1"/>
              </p:cNvSpPr>
              <p:nvPr/>
            </p:nvSpPr>
            <p:spPr>
              <a:xfrm>
                <a:off x="4371724" y="2703951"/>
                <a:ext cx="762000" cy="384721"/>
              </a:xfrm>
              <a:prstGeom prst="rect">
                <a:avLst/>
              </a:prstGeom>
              <a:blipFill>
                <a:blip r:embed="rId3"/>
                <a:stretch>
                  <a:fillRect l="-14754" t="-29032" b="-483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02DFBC7-6235-031B-64CB-86486E06CCBD}"/>
                  </a:ext>
                </a:extLst>
              </p:cNvPr>
              <p:cNvSpPr txBox="1"/>
              <p:nvPr/>
            </p:nvSpPr>
            <p:spPr>
              <a:xfrm>
                <a:off x="2950028" y="3661365"/>
                <a:ext cx="762000" cy="38472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500" i="1" smtClean="0">
                          <a:solidFill>
                            <a:schemeClr val="accent1"/>
                          </a:solidFill>
                          <a:latin typeface="Cambria Math" panose="02040503050406030204" pitchFamily="18" charset="0"/>
                          <a:ea typeface="Cambria Math" panose="02040503050406030204" pitchFamily="18" charset="0"/>
                        </a:rPr>
                        <m:t>∆</m:t>
                      </m:r>
                      <m:r>
                        <m:rPr>
                          <m:sty m:val="p"/>
                        </m:rPr>
                        <a:rPr lang="en-US" sz="2500" b="0" i="0" smtClean="0">
                          <a:solidFill>
                            <a:schemeClr val="accent1"/>
                          </a:solidFill>
                          <a:latin typeface="Cambria Math" panose="02040503050406030204" pitchFamily="18" charset="0"/>
                          <a:ea typeface="Cambria Math" panose="02040503050406030204" pitchFamily="18" charset="0"/>
                        </a:rPr>
                        <m:t>x</m:t>
                      </m:r>
                    </m:oMath>
                  </m:oMathPara>
                </a14:m>
                <a:endParaRPr lang="en-US" sz="2500" dirty="0">
                  <a:solidFill>
                    <a:schemeClr val="accent1"/>
                  </a:solidFill>
                </a:endParaRPr>
              </a:p>
            </p:txBody>
          </p:sp>
        </mc:Choice>
        <mc:Fallback>
          <p:sp>
            <p:nvSpPr>
              <p:cNvPr id="17" name="TextBox 16">
                <a:extLst>
                  <a:ext uri="{FF2B5EF4-FFF2-40B4-BE49-F238E27FC236}">
                    <a16:creationId xmlns:a16="http://schemas.microsoft.com/office/drawing/2014/main" id="{402DFBC7-6235-031B-64CB-86486E06CCBD}"/>
                  </a:ext>
                </a:extLst>
              </p:cNvPr>
              <p:cNvSpPr txBox="1">
                <a:spLocks noRot="1" noChangeAspect="1" noMove="1" noResize="1" noEditPoints="1" noAdjustHandles="1" noChangeArrowheads="1" noChangeShapeType="1" noTextEdit="1"/>
              </p:cNvSpPr>
              <p:nvPr/>
            </p:nvSpPr>
            <p:spPr>
              <a:xfrm>
                <a:off x="2950028" y="3661365"/>
                <a:ext cx="762000" cy="384721"/>
              </a:xfrm>
              <a:prstGeom prst="rect">
                <a:avLst/>
              </a:prstGeom>
              <a:blipFill>
                <a:blip r:embed="rId4"/>
                <a:stretch>
                  <a:fillRect b="-967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F1B0381-325E-81A5-1297-341BC208B84F}"/>
              </a:ext>
            </a:extLst>
          </p:cNvPr>
          <p:cNvSpPr txBox="1"/>
          <p:nvPr/>
        </p:nvSpPr>
        <p:spPr>
          <a:xfrm>
            <a:off x="3063007" y="2475049"/>
            <a:ext cx="288862" cy="477054"/>
          </a:xfrm>
          <a:prstGeom prst="rect">
            <a:avLst/>
          </a:prstGeom>
          <a:noFill/>
        </p:spPr>
        <p:txBody>
          <a:bodyPr wrap="none" rtlCol="0">
            <a:spAutoFit/>
          </a:bodyPr>
          <a:lstStyle/>
          <a:p>
            <a:r>
              <a:rPr lang="en-US" sz="2500" dirty="0">
                <a:latin typeface="Georgia" panose="02040502050405020303" pitchFamily="18" charset="0"/>
              </a:rPr>
              <a:t>f</a:t>
            </a:r>
          </a:p>
        </p:txBody>
      </p:sp>
      <p:sp>
        <p:nvSpPr>
          <p:cNvPr id="19" name="TextBox 18">
            <a:extLst>
              <a:ext uri="{FF2B5EF4-FFF2-40B4-BE49-F238E27FC236}">
                <a16:creationId xmlns:a16="http://schemas.microsoft.com/office/drawing/2014/main" id="{955BB07F-4EFC-8597-570E-303FE7100A3E}"/>
              </a:ext>
            </a:extLst>
          </p:cNvPr>
          <p:cNvSpPr txBox="1"/>
          <p:nvPr/>
        </p:nvSpPr>
        <p:spPr>
          <a:xfrm>
            <a:off x="3933745" y="1819798"/>
            <a:ext cx="838691" cy="477054"/>
          </a:xfrm>
          <a:prstGeom prst="rect">
            <a:avLst/>
          </a:prstGeom>
          <a:noFill/>
        </p:spPr>
        <p:txBody>
          <a:bodyPr wrap="none" rtlCol="0">
            <a:spAutoFit/>
          </a:bodyPr>
          <a:lstStyle/>
          <a:p>
            <a:r>
              <a:rPr lang="en-US" sz="2500" dirty="0">
                <a:latin typeface="Georgia" panose="02040502050405020303" pitchFamily="18" charset="0"/>
              </a:rPr>
              <a:t>f + n</a:t>
            </a:r>
          </a:p>
        </p:txBody>
      </p:sp>
      <p:sp>
        <p:nvSpPr>
          <p:cNvPr id="20" name="TextBox 19">
            <a:extLst>
              <a:ext uri="{FF2B5EF4-FFF2-40B4-BE49-F238E27FC236}">
                <a16:creationId xmlns:a16="http://schemas.microsoft.com/office/drawing/2014/main" id="{FEC23794-8D71-DB04-2841-8DB222DDF636}"/>
              </a:ext>
            </a:extLst>
          </p:cNvPr>
          <p:cNvSpPr txBox="1"/>
          <p:nvPr/>
        </p:nvSpPr>
        <p:spPr>
          <a:xfrm>
            <a:off x="1747525" y="2884714"/>
            <a:ext cx="752129" cy="477054"/>
          </a:xfrm>
          <a:prstGeom prst="rect">
            <a:avLst/>
          </a:prstGeom>
          <a:noFill/>
        </p:spPr>
        <p:txBody>
          <a:bodyPr wrap="none" rtlCol="0">
            <a:spAutoFit/>
          </a:bodyPr>
          <a:lstStyle/>
          <a:p>
            <a:r>
              <a:rPr lang="en-US" sz="2500" dirty="0">
                <a:latin typeface="Georgia" panose="02040502050405020303" pitchFamily="18" charset="0"/>
              </a:rPr>
              <a:t>f - n</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64CE3D5-1D01-2114-66F1-E2BA3325C1F6}"/>
                  </a:ext>
                </a:extLst>
              </p:cNvPr>
              <p:cNvSpPr txBox="1"/>
              <p:nvPr/>
            </p:nvSpPr>
            <p:spPr>
              <a:xfrm>
                <a:off x="5618465" y="2126871"/>
                <a:ext cx="3373134" cy="769441"/>
              </a:xfrm>
              <a:prstGeom prst="rect">
                <a:avLst/>
              </a:prstGeom>
              <a:noFill/>
            </p:spPr>
            <p:txBody>
              <a:bodyPr wrap="square" lIns="0" tIns="0" rIns="0" bIns="0" rtlCol="0">
                <a:spAutoFit/>
              </a:bodyPr>
              <a:lstStyle/>
              <a:p>
                <a14:m>
                  <m:oMath xmlns:m="http://schemas.openxmlformats.org/officeDocument/2006/math">
                    <m:r>
                      <a:rPr lang="en-US" sz="2500" i="1" smtClean="0">
                        <a:solidFill>
                          <a:srgbClr val="92D050"/>
                        </a:solidFill>
                        <a:latin typeface="Cambria Math" panose="02040503050406030204" pitchFamily="18" charset="0"/>
                        <a:ea typeface="Cambria Math" panose="02040503050406030204" pitchFamily="18" charset="0"/>
                      </a:rPr>
                      <m:t>𝜃</m:t>
                    </m:r>
                    <m:r>
                      <a:rPr lang="en-US" sz="2500" b="0" i="1" smtClean="0">
                        <a:latin typeface="Cambria Math" panose="02040503050406030204" pitchFamily="18" charset="0"/>
                        <a:ea typeface="Cambria Math" panose="02040503050406030204" pitchFamily="18" charset="0"/>
                      </a:rPr>
                      <m:t>=</m:t>
                    </m:r>
                    <m:r>
                      <a:rPr lang="en-US" sz="2500" b="0" i="1" smtClean="0">
                        <a:latin typeface="Cambria Math" panose="02040503050406030204" pitchFamily="18" charset="0"/>
                        <a:ea typeface="Cambria Math" panose="02040503050406030204" pitchFamily="18" charset="0"/>
                      </a:rPr>
                      <m:t>𝑛𝑝</m:t>
                    </m:r>
                    <m:r>
                      <a:rPr lang="en-US" sz="2500" b="0" i="1" smtClean="0">
                        <a:latin typeface="Cambria Math" panose="02040503050406030204" pitchFamily="18" charset="0"/>
                        <a:ea typeface="Cambria Math" panose="02040503050406030204" pitchFamily="18" charset="0"/>
                      </a:rPr>
                      <m:t>.</m:t>
                    </m:r>
                    <m:r>
                      <a:rPr lang="en-US" sz="2500" b="0" i="1" smtClean="0">
                        <a:latin typeface="Cambria Math" panose="02040503050406030204" pitchFamily="18" charset="0"/>
                        <a:ea typeface="Cambria Math" panose="02040503050406030204" pitchFamily="18" charset="0"/>
                      </a:rPr>
                      <m:t>𝑎𝑟𝑐𝑡𝑎𝑛</m:t>
                    </m:r>
                    <m:r>
                      <a:rPr lang="en-US" sz="2500" b="0" i="1" smtClean="0">
                        <a:latin typeface="Cambria Math" panose="02040503050406030204" pitchFamily="18" charset="0"/>
                        <a:ea typeface="Cambria Math" panose="02040503050406030204" pitchFamily="18" charset="0"/>
                      </a:rPr>
                      <m:t>2(∆</m:t>
                    </m:r>
                  </m:oMath>
                </a14:m>
                <a:r>
                  <a:rPr lang="en-US" sz="2500" dirty="0">
                    <a:solidFill>
                      <a:schemeClr val="accent4"/>
                    </a:solidFill>
                  </a:rPr>
                  <a:t>y/</a:t>
                </a:r>
                <a:r>
                  <a:rPr lang="en-US" sz="2500" dirty="0">
                    <a:solidFill>
                      <a:schemeClr val="accent1"/>
                    </a:solidFill>
                    <a:ea typeface="Cambria Math" panose="02040503050406030204" pitchFamily="18" charset="0"/>
                  </a:rPr>
                  <a:t> </a:t>
                </a:r>
                <a14:m>
                  <m:oMath xmlns:m="http://schemas.openxmlformats.org/officeDocument/2006/math">
                    <m:r>
                      <a:rPr lang="en-US" sz="2500" i="1">
                        <a:solidFill>
                          <a:schemeClr val="accent1"/>
                        </a:solidFill>
                        <a:latin typeface="Cambria Math" panose="02040503050406030204" pitchFamily="18" charset="0"/>
                        <a:ea typeface="Cambria Math" panose="02040503050406030204" pitchFamily="18" charset="0"/>
                      </a:rPr>
                      <m:t>∆</m:t>
                    </m:r>
                    <m:r>
                      <m:rPr>
                        <m:sty m:val="p"/>
                      </m:rPr>
                      <a:rPr lang="en-US" sz="2500">
                        <a:solidFill>
                          <a:schemeClr val="accent1"/>
                        </a:solidFill>
                        <a:latin typeface="Cambria Math" panose="02040503050406030204" pitchFamily="18" charset="0"/>
                        <a:ea typeface="Cambria Math" panose="02040503050406030204" pitchFamily="18" charset="0"/>
                      </a:rPr>
                      <m:t>x</m:t>
                    </m:r>
                  </m:oMath>
                </a14:m>
                <a:r>
                  <a:rPr lang="en-US" sz="2500" dirty="0">
                    <a:solidFill>
                      <a:schemeClr val="tx1"/>
                    </a:solidFill>
                  </a:rPr>
                  <a:t>)</a:t>
                </a:r>
                <a:endParaRPr lang="en-US" sz="2500" dirty="0">
                  <a:solidFill>
                    <a:schemeClr val="accent1"/>
                  </a:solidFill>
                </a:endParaRPr>
              </a:p>
              <a:p>
                <a:endParaRPr lang="en-US" sz="2500" dirty="0"/>
              </a:p>
            </p:txBody>
          </p:sp>
        </mc:Choice>
        <mc:Fallback>
          <p:sp>
            <p:nvSpPr>
              <p:cNvPr id="25" name="TextBox 24">
                <a:extLst>
                  <a:ext uri="{FF2B5EF4-FFF2-40B4-BE49-F238E27FC236}">
                    <a16:creationId xmlns:a16="http://schemas.microsoft.com/office/drawing/2014/main" id="{364CE3D5-1D01-2114-66F1-E2BA3325C1F6}"/>
                  </a:ext>
                </a:extLst>
              </p:cNvPr>
              <p:cNvSpPr txBox="1">
                <a:spLocks noRot="1" noChangeAspect="1" noMove="1" noResize="1" noEditPoints="1" noAdjustHandles="1" noChangeArrowheads="1" noChangeShapeType="1" noTextEdit="1"/>
              </p:cNvSpPr>
              <p:nvPr/>
            </p:nvSpPr>
            <p:spPr>
              <a:xfrm>
                <a:off x="5618465" y="2126871"/>
                <a:ext cx="3373134" cy="769441"/>
              </a:xfrm>
              <a:prstGeom prst="rect">
                <a:avLst/>
              </a:prstGeom>
              <a:blipFill>
                <a:blip r:embed="rId5"/>
                <a:stretch>
                  <a:fillRect l="-3383" t="-12903" r="-4511"/>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1F98AC87-63ED-6061-0C18-169E61DB0740}"/>
              </a:ext>
            </a:extLst>
          </p:cNvPr>
          <p:cNvCxnSpPr/>
          <p:nvPr/>
        </p:nvCxnSpPr>
        <p:spPr>
          <a:xfrm>
            <a:off x="1578429" y="1545771"/>
            <a:ext cx="0" cy="2601686"/>
          </a:xfrm>
          <a:prstGeom prst="line">
            <a:avLst/>
          </a:prstGeom>
          <a:ln w="349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62FD271-4B6E-1ADC-0297-FB16CD8A2ED2}"/>
              </a:ext>
            </a:extLst>
          </p:cNvPr>
          <p:cNvCxnSpPr>
            <a:cxnSpLocks/>
          </p:cNvCxnSpPr>
          <p:nvPr/>
        </p:nvCxnSpPr>
        <p:spPr>
          <a:xfrm flipH="1">
            <a:off x="1556657" y="4147457"/>
            <a:ext cx="3603172" cy="0"/>
          </a:xfrm>
          <a:prstGeom prst="line">
            <a:avLst/>
          </a:prstGeom>
          <a:ln w="34925"/>
        </p:spPr>
        <p:style>
          <a:lnRef idx="1">
            <a:schemeClr val="dk1"/>
          </a:lnRef>
          <a:fillRef idx="0">
            <a:schemeClr val="dk1"/>
          </a:fillRef>
          <a:effectRef idx="0">
            <a:schemeClr val="dk1"/>
          </a:effectRef>
          <a:fontRef idx="minor">
            <a:schemeClr val="tx1"/>
          </a:fontRef>
        </p:style>
      </p:cxnSp>
      <p:sp>
        <p:nvSpPr>
          <p:cNvPr id="39" name="Arc 38">
            <a:extLst>
              <a:ext uri="{FF2B5EF4-FFF2-40B4-BE49-F238E27FC236}">
                <a16:creationId xmlns:a16="http://schemas.microsoft.com/office/drawing/2014/main" id="{3A591725-AC7A-DB89-B2D8-8051B6C3BD23}"/>
              </a:ext>
            </a:extLst>
          </p:cNvPr>
          <p:cNvSpPr/>
          <p:nvPr/>
        </p:nvSpPr>
        <p:spPr>
          <a:xfrm rot="20166145" flipV="1">
            <a:off x="-927021" y="2617228"/>
            <a:ext cx="5775621" cy="998369"/>
          </a:xfrm>
          <a:prstGeom prst="arc">
            <a:avLst>
              <a:gd name="adj1" fmla="val 15319013"/>
              <a:gd name="adj2" fmla="val 21237133"/>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88FBF38B-40A0-9D4A-FE69-20C2B30D634C}"/>
              </a:ext>
            </a:extLst>
          </p:cNvPr>
          <p:cNvSpPr/>
          <p:nvPr/>
        </p:nvSpPr>
        <p:spPr>
          <a:xfrm>
            <a:off x="3200402" y="3013166"/>
            <a:ext cx="76200" cy="4571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6">
            <p14:nvContentPartPr>
              <p14:cNvPr id="44" name="Ink 43">
                <a:extLst>
                  <a:ext uri="{FF2B5EF4-FFF2-40B4-BE49-F238E27FC236}">
                    <a16:creationId xmlns:a16="http://schemas.microsoft.com/office/drawing/2014/main" id="{EF381799-8280-5E66-944E-9EB52C38F721}"/>
                  </a:ext>
                </a:extLst>
              </p14:cNvPr>
              <p14:cNvContentPartPr/>
              <p14:nvPr/>
            </p14:nvContentPartPr>
            <p14:xfrm>
              <a:off x="2643754" y="3385406"/>
              <a:ext cx="164520" cy="288000"/>
            </p14:xfrm>
          </p:contentPart>
        </mc:Choice>
        <mc:Fallback>
          <p:pic>
            <p:nvPicPr>
              <p:cNvPr id="44" name="Ink 43">
                <a:extLst>
                  <a:ext uri="{FF2B5EF4-FFF2-40B4-BE49-F238E27FC236}">
                    <a16:creationId xmlns:a16="http://schemas.microsoft.com/office/drawing/2014/main" id="{EF381799-8280-5E66-944E-9EB52C38F721}"/>
                  </a:ext>
                </a:extLst>
              </p:cNvPr>
              <p:cNvPicPr/>
              <p:nvPr/>
            </p:nvPicPr>
            <p:blipFill>
              <a:blip r:embed="rId7"/>
              <a:stretch>
                <a:fillRect/>
              </a:stretch>
            </p:blipFill>
            <p:spPr>
              <a:xfrm>
                <a:off x="2637634" y="3379286"/>
                <a:ext cx="176760" cy="300240"/>
              </a:xfrm>
              <a:prstGeom prst="rect">
                <a:avLst/>
              </a:prstGeom>
            </p:spPr>
          </p:pic>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B57B1CD9-A150-4B22-9C91-9D0F49CF08DD}"/>
                  </a:ext>
                </a:extLst>
              </p:cNvPr>
              <p:cNvSpPr txBox="1"/>
              <p:nvPr/>
            </p:nvSpPr>
            <p:spPr>
              <a:xfrm>
                <a:off x="2834354" y="3311032"/>
                <a:ext cx="366047" cy="400110"/>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2000" i="1">
                          <a:solidFill>
                            <a:srgbClr val="66CC00"/>
                          </a:solidFill>
                          <a:latin typeface="Cambria Math" panose="02040503050406030204" pitchFamily="18" charset="0"/>
                        </a:rPr>
                        <m:t>𝜃</m:t>
                      </m:r>
                    </m:oMath>
                  </m:oMathPara>
                </a14:m>
                <a:endParaRPr lang="en-US" sz="2000" dirty="0">
                  <a:solidFill>
                    <a:srgbClr val="66CC00"/>
                  </a:solidFill>
                </a:endParaRPr>
              </a:p>
            </p:txBody>
          </p:sp>
        </mc:Choice>
        <mc:Fallback>
          <p:sp>
            <p:nvSpPr>
              <p:cNvPr id="10" name="文本框 9">
                <a:extLst>
                  <a:ext uri="{FF2B5EF4-FFF2-40B4-BE49-F238E27FC236}">
                    <a16:creationId xmlns:a16="http://schemas.microsoft.com/office/drawing/2014/main" id="{B57B1CD9-A150-4B22-9C91-9D0F49CF08DD}"/>
                  </a:ext>
                </a:extLst>
              </p:cNvPr>
              <p:cNvSpPr txBox="1">
                <a:spLocks noRot="1" noChangeAspect="1" noMove="1" noResize="1" noEditPoints="1" noAdjustHandles="1" noChangeArrowheads="1" noChangeShapeType="1" noTextEdit="1"/>
              </p:cNvSpPr>
              <p:nvPr/>
            </p:nvSpPr>
            <p:spPr>
              <a:xfrm>
                <a:off x="2834354" y="3311032"/>
                <a:ext cx="366047" cy="400110"/>
              </a:xfrm>
              <a:prstGeom prst="rect">
                <a:avLst/>
              </a:prstGeom>
              <a:blipFill>
                <a:blip r:embed="rId8"/>
                <a:stretch>
                  <a:fillRect l="-6667"/>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4037562E-E302-4D14-8A88-D67C89B8EDB7}"/>
              </a:ext>
            </a:extLst>
          </p:cNvPr>
          <p:cNvSpPr txBox="1"/>
          <p:nvPr/>
        </p:nvSpPr>
        <p:spPr>
          <a:xfrm>
            <a:off x="5618465" y="1371600"/>
            <a:ext cx="3001143" cy="477054"/>
          </a:xfrm>
          <a:prstGeom prst="rect">
            <a:avLst/>
          </a:prstGeom>
          <a:noFill/>
        </p:spPr>
        <p:txBody>
          <a:bodyPr wrap="none" rtlCol="0">
            <a:spAutoFit/>
          </a:bodyPr>
          <a:lstStyle/>
          <a:p>
            <a:r>
              <a:rPr lang="en-US" sz="2500" dirty="0">
                <a:latin typeface="Georgia" panose="02040502050405020303" pitchFamily="18" charset="0"/>
              </a:rPr>
              <a:t>f = frame of interest</a:t>
            </a:r>
          </a:p>
        </p:txBody>
      </p:sp>
    </p:spTree>
    <p:extLst>
      <p:ext uri="{BB962C8B-B14F-4D97-AF65-F5344CB8AC3E}">
        <p14:creationId xmlns:p14="http://schemas.microsoft.com/office/powerpoint/2010/main" val="196864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Successfully Tracked Reorientations of Worms</a:t>
            </a:r>
            <a:endParaRPr>
              <a:latin typeface="Georgia"/>
              <a:ea typeface="Georgia"/>
              <a:cs typeface="Georgia"/>
              <a:sym typeface="Georgia"/>
            </a:endParaRPr>
          </a:p>
        </p:txBody>
      </p:sp>
      <p:pic>
        <p:nvPicPr>
          <p:cNvPr id="326" name="Google Shape;326;p28" title="download.png"/>
          <p:cNvPicPr preferRelativeResize="0"/>
          <p:nvPr/>
        </p:nvPicPr>
        <p:blipFill>
          <a:blip r:embed="rId3">
            <a:alphaModFix/>
          </a:blip>
          <a:stretch>
            <a:fillRect/>
          </a:stretch>
        </p:blipFill>
        <p:spPr>
          <a:xfrm>
            <a:off x="4113140" y="903514"/>
            <a:ext cx="5030860" cy="4134526"/>
          </a:xfrm>
          <a:prstGeom prst="rect">
            <a:avLst/>
          </a:prstGeom>
          <a:noFill/>
          <a:ln>
            <a:noFill/>
          </a:ln>
        </p:spPr>
      </p:pic>
      <p:pic>
        <p:nvPicPr>
          <p:cNvPr id="327" name="Google Shape;327;p28" title="reorient.gif"/>
          <p:cNvPicPr preferRelativeResize="0"/>
          <p:nvPr/>
        </p:nvPicPr>
        <p:blipFill>
          <a:blip r:embed="rId4">
            <a:alphaModFix/>
          </a:blip>
          <a:stretch>
            <a:fillRect/>
          </a:stretch>
        </p:blipFill>
        <p:spPr>
          <a:xfrm>
            <a:off x="2072388" y="1208399"/>
            <a:ext cx="1958285" cy="1718486"/>
          </a:xfrm>
          <a:prstGeom prst="rect">
            <a:avLst/>
          </a:prstGeom>
          <a:noFill/>
          <a:ln w="38100">
            <a:solidFill>
              <a:schemeClr val="accent4"/>
            </a:solidFill>
          </a:ln>
        </p:spPr>
      </p:pic>
      <p:pic>
        <p:nvPicPr>
          <p:cNvPr id="328" name="Google Shape;328;p28" title="noreorient.gif"/>
          <p:cNvPicPr preferRelativeResize="0"/>
          <p:nvPr/>
        </p:nvPicPr>
        <p:blipFill>
          <a:blip r:embed="rId5">
            <a:alphaModFix/>
          </a:blip>
          <a:stretch>
            <a:fillRect/>
          </a:stretch>
        </p:blipFill>
        <p:spPr>
          <a:xfrm>
            <a:off x="2072388" y="3206767"/>
            <a:ext cx="1958285" cy="1742065"/>
          </a:xfrm>
          <a:prstGeom prst="rect">
            <a:avLst/>
          </a:prstGeom>
          <a:noFill/>
          <a:ln w="38100">
            <a:solidFill>
              <a:srgbClr val="1E77B4"/>
            </a:solidFill>
          </a:ln>
        </p:spPr>
      </p:pic>
      <p:cxnSp>
        <p:nvCxnSpPr>
          <p:cNvPr id="9" name="Google Shape;150;p19">
            <a:extLst>
              <a:ext uri="{FF2B5EF4-FFF2-40B4-BE49-F238E27FC236}">
                <a16:creationId xmlns:a16="http://schemas.microsoft.com/office/drawing/2014/main" id="{7FF58A89-5D26-F539-E1F3-E2C3E31F62C0}"/>
              </a:ext>
            </a:extLst>
          </p:cNvPr>
          <p:cNvCxnSpPr>
            <a:cxnSpLocks/>
          </p:cNvCxnSpPr>
          <p:nvPr/>
        </p:nvCxnSpPr>
        <p:spPr>
          <a:xfrm>
            <a:off x="4800602" y="2188026"/>
            <a:ext cx="3984174" cy="0"/>
          </a:xfrm>
          <a:prstGeom prst="straightConnector1">
            <a:avLst/>
          </a:prstGeom>
          <a:noFill/>
          <a:ln w="38100" cap="flat" cmpd="sng">
            <a:solidFill>
              <a:srgbClr val="92D050"/>
            </a:solidFill>
            <a:prstDash val="dash"/>
            <a:round/>
            <a:headEnd type="none" w="med" len="med"/>
            <a:tailEnd type="none" w="med" len="med"/>
          </a:ln>
        </p:spPr>
      </p:cxnSp>
      <p:sp>
        <p:nvSpPr>
          <p:cNvPr id="15" name="TextBox 14">
            <a:extLst>
              <a:ext uri="{FF2B5EF4-FFF2-40B4-BE49-F238E27FC236}">
                <a16:creationId xmlns:a16="http://schemas.microsoft.com/office/drawing/2014/main" id="{87D879B0-BBCF-74D3-B85C-C8322F49C0DC}"/>
              </a:ext>
            </a:extLst>
          </p:cNvPr>
          <p:cNvSpPr txBox="1"/>
          <p:nvPr/>
        </p:nvSpPr>
        <p:spPr>
          <a:xfrm>
            <a:off x="385962" y="1815792"/>
            <a:ext cx="1677730" cy="369332"/>
          </a:xfrm>
          <a:prstGeom prst="rect">
            <a:avLst/>
          </a:prstGeom>
          <a:noFill/>
        </p:spPr>
        <p:txBody>
          <a:bodyPr wrap="square" rtlCol="0">
            <a:spAutoFit/>
          </a:bodyPr>
          <a:lstStyle/>
          <a:p>
            <a:pPr algn="ctr"/>
            <a:r>
              <a:rPr lang="en-US" sz="1800" dirty="0">
                <a:solidFill>
                  <a:schemeClr val="accent4"/>
                </a:solidFill>
                <a:latin typeface="Georgia" panose="02040502050405020303" pitchFamily="18" charset="0"/>
              </a:rPr>
              <a:t>Reorientation</a:t>
            </a:r>
          </a:p>
        </p:txBody>
      </p:sp>
      <p:sp>
        <p:nvSpPr>
          <p:cNvPr id="16" name="TextBox 15">
            <a:extLst>
              <a:ext uri="{FF2B5EF4-FFF2-40B4-BE49-F238E27FC236}">
                <a16:creationId xmlns:a16="http://schemas.microsoft.com/office/drawing/2014/main" id="{33FA07C7-A5E1-0A12-73EB-F6806DC380B0}"/>
              </a:ext>
            </a:extLst>
          </p:cNvPr>
          <p:cNvSpPr txBox="1"/>
          <p:nvPr/>
        </p:nvSpPr>
        <p:spPr>
          <a:xfrm>
            <a:off x="311700" y="3770022"/>
            <a:ext cx="1826254" cy="646331"/>
          </a:xfrm>
          <a:prstGeom prst="rect">
            <a:avLst/>
          </a:prstGeom>
          <a:noFill/>
          <a:ln>
            <a:noFill/>
          </a:ln>
        </p:spPr>
        <p:txBody>
          <a:bodyPr wrap="square" rtlCol="0">
            <a:spAutoFit/>
          </a:bodyPr>
          <a:lstStyle/>
          <a:p>
            <a:pPr algn="ctr"/>
            <a:r>
              <a:rPr lang="en-US" sz="1800" dirty="0">
                <a:solidFill>
                  <a:srgbClr val="1E77B4"/>
                </a:solidFill>
                <a:latin typeface="Georgia" panose="02040502050405020303" pitchFamily="18" charset="0"/>
              </a:rPr>
              <a:t>No Reorientation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latin typeface="Georgia"/>
                <a:ea typeface="Georgia"/>
                <a:cs typeface="Georgia"/>
                <a:sym typeface="Georgia"/>
              </a:rPr>
              <a:t>Why is foraging important?</a:t>
            </a:r>
            <a:endParaRPr sz="2820">
              <a:latin typeface="Georgia"/>
              <a:ea typeface="Georgia"/>
              <a:cs typeface="Georgia"/>
              <a:sym typeface="Georgia"/>
            </a:endParaRPr>
          </a:p>
        </p:txBody>
      </p:sp>
      <p:sp>
        <p:nvSpPr>
          <p:cNvPr id="61" name="Google Shape;61;p14"/>
          <p:cNvSpPr txBox="1">
            <a:spLocks noGrp="1"/>
          </p:cNvSpPr>
          <p:nvPr>
            <p:ph type="body" idx="1"/>
          </p:nvPr>
        </p:nvSpPr>
        <p:spPr>
          <a:xfrm>
            <a:off x="674550" y="1152600"/>
            <a:ext cx="8520600" cy="399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500">
                <a:latin typeface="Georgia"/>
                <a:ea typeface="Georgia"/>
                <a:cs typeface="Georgia"/>
                <a:sym typeface="Georgia"/>
              </a:rPr>
              <a:t>Food is patchy!</a:t>
            </a:r>
            <a:endParaRPr sz="2500">
              <a:latin typeface="Georgia"/>
              <a:ea typeface="Georgia"/>
              <a:cs typeface="Georgia"/>
              <a:sym typeface="Georgia"/>
            </a:endParaRPr>
          </a:p>
        </p:txBody>
      </p:sp>
      <p:pic>
        <p:nvPicPr>
          <p:cNvPr id="62" name="Google Shape;62;p14"/>
          <p:cNvPicPr preferRelativeResize="0"/>
          <p:nvPr/>
        </p:nvPicPr>
        <p:blipFill rotWithShape="1">
          <a:blip r:embed="rId3">
            <a:alphaModFix/>
          </a:blip>
          <a:srcRect t="16562" r="27583"/>
          <a:stretch/>
        </p:blipFill>
        <p:spPr>
          <a:xfrm>
            <a:off x="4916333" y="1731827"/>
            <a:ext cx="3915968" cy="3059700"/>
          </a:xfrm>
          <a:prstGeom prst="rect">
            <a:avLst/>
          </a:prstGeom>
          <a:noFill/>
          <a:ln>
            <a:noFill/>
          </a:ln>
        </p:spPr>
      </p:pic>
      <p:sp>
        <p:nvSpPr>
          <p:cNvPr id="63" name="Google Shape;63;p14"/>
          <p:cNvSpPr/>
          <p:nvPr/>
        </p:nvSpPr>
        <p:spPr>
          <a:xfrm>
            <a:off x="674550" y="1731825"/>
            <a:ext cx="3391500" cy="3059700"/>
          </a:xfrm>
          <a:prstGeom prst="rect">
            <a:avLst/>
          </a:prstGeom>
          <a:solidFill>
            <a:srgbClr val="CFE2F3">
              <a:alpha val="54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 name="Google Shape;64;p14"/>
          <p:cNvSpPr/>
          <p:nvPr/>
        </p:nvSpPr>
        <p:spPr>
          <a:xfrm>
            <a:off x="779325" y="1803975"/>
            <a:ext cx="905400" cy="767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High</a:t>
            </a:r>
            <a:endParaRPr>
              <a:latin typeface="Georgia"/>
              <a:ea typeface="Georgia"/>
              <a:cs typeface="Georgia"/>
              <a:sym typeface="Georgia"/>
            </a:endParaRPr>
          </a:p>
        </p:txBody>
      </p:sp>
      <p:sp>
        <p:nvSpPr>
          <p:cNvPr id="65" name="Google Shape;65;p14"/>
          <p:cNvSpPr/>
          <p:nvPr/>
        </p:nvSpPr>
        <p:spPr>
          <a:xfrm>
            <a:off x="1684850" y="2645525"/>
            <a:ext cx="686400" cy="572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Georgia"/>
                <a:ea typeface="Georgia"/>
                <a:cs typeface="Georgia"/>
                <a:sym typeface="Georgia"/>
              </a:rPr>
              <a:t>Low</a:t>
            </a:r>
            <a:endParaRPr sz="1100">
              <a:latin typeface="Georgia"/>
              <a:ea typeface="Georgia"/>
              <a:cs typeface="Georgia"/>
              <a:sym typeface="Georgia"/>
            </a:endParaRPr>
          </a:p>
        </p:txBody>
      </p:sp>
      <p:sp>
        <p:nvSpPr>
          <p:cNvPr id="66" name="Google Shape;66;p14"/>
          <p:cNvSpPr/>
          <p:nvPr/>
        </p:nvSpPr>
        <p:spPr>
          <a:xfrm>
            <a:off x="3041250" y="3729450"/>
            <a:ext cx="905400" cy="767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High</a:t>
            </a:r>
            <a:endParaRPr>
              <a:latin typeface="Georgia"/>
              <a:ea typeface="Georgia"/>
              <a:cs typeface="Georgia"/>
              <a:sym typeface="Georgia"/>
            </a:endParaRPr>
          </a:p>
        </p:txBody>
      </p:sp>
      <p:sp>
        <p:nvSpPr>
          <p:cNvPr id="67" name="Google Shape;67;p14"/>
          <p:cNvSpPr/>
          <p:nvPr/>
        </p:nvSpPr>
        <p:spPr>
          <a:xfrm>
            <a:off x="907425" y="4035550"/>
            <a:ext cx="686400" cy="572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a:solidFill>
                <a:schemeClr val="dk1"/>
              </a:solidFill>
            </a:endParaRPr>
          </a:p>
          <a:p>
            <a:pPr marL="0" lvl="0" indent="0" algn="ctr" rtl="0">
              <a:spcBef>
                <a:spcPts val="0"/>
              </a:spcBef>
              <a:spcAft>
                <a:spcPts val="0"/>
              </a:spcAft>
              <a:buClr>
                <a:schemeClr val="dk1"/>
              </a:buClr>
              <a:buSzPts val="1100"/>
              <a:buFont typeface="Arial"/>
              <a:buNone/>
            </a:pPr>
            <a:r>
              <a:rPr lang="en" sz="1100">
                <a:solidFill>
                  <a:schemeClr val="dk1"/>
                </a:solidFill>
                <a:latin typeface="Georgia"/>
                <a:ea typeface="Georgia"/>
                <a:cs typeface="Georgia"/>
                <a:sym typeface="Georgia"/>
              </a:rPr>
              <a:t>Low</a:t>
            </a:r>
            <a:endParaRPr sz="1100">
              <a:solidFill>
                <a:schemeClr val="dk1"/>
              </a:solidFill>
              <a:latin typeface="Georgia"/>
              <a:ea typeface="Georgia"/>
              <a:cs typeface="Georgia"/>
              <a:sym typeface="Georgia"/>
            </a:endParaRPr>
          </a:p>
          <a:p>
            <a:pPr marL="0" lvl="0" indent="0" algn="ctr" rtl="0">
              <a:spcBef>
                <a:spcPts val="0"/>
              </a:spcBef>
              <a:spcAft>
                <a:spcPts val="0"/>
              </a:spcAft>
              <a:buNone/>
            </a:pPr>
            <a:endParaRPr/>
          </a:p>
        </p:txBody>
      </p:sp>
      <p:cxnSp>
        <p:nvCxnSpPr>
          <p:cNvPr id="68" name="Google Shape;68;p14"/>
          <p:cNvCxnSpPr>
            <a:stCxn id="64" idx="5"/>
          </p:cNvCxnSpPr>
          <p:nvPr/>
        </p:nvCxnSpPr>
        <p:spPr>
          <a:xfrm flipH="1">
            <a:off x="1313332" y="2459248"/>
            <a:ext cx="238800" cy="730200"/>
          </a:xfrm>
          <a:prstGeom prst="straightConnector1">
            <a:avLst/>
          </a:prstGeom>
          <a:noFill/>
          <a:ln w="38100" cap="flat" cmpd="sng">
            <a:solidFill>
              <a:srgbClr val="9900FF"/>
            </a:solidFill>
            <a:prstDash val="solid"/>
            <a:round/>
            <a:headEnd type="none" w="med" len="med"/>
            <a:tailEnd type="none" w="med" len="med"/>
          </a:ln>
        </p:spPr>
      </p:cxnSp>
      <p:cxnSp>
        <p:nvCxnSpPr>
          <p:cNvPr id="69" name="Google Shape;69;p14"/>
          <p:cNvCxnSpPr/>
          <p:nvPr/>
        </p:nvCxnSpPr>
        <p:spPr>
          <a:xfrm>
            <a:off x="1320975" y="3170375"/>
            <a:ext cx="555300" cy="293100"/>
          </a:xfrm>
          <a:prstGeom prst="straightConnector1">
            <a:avLst/>
          </a:prstGeom>
          <a:noFill/>
          <a:ln w="38100" cap="flat" cmpd="sng">
            <a:solidFill>
              <a:srgbClr val="9900FF"/>
            </a:solidFill>
            <a:prstDash val="solid"/>
            <a:round/>
            <a:headEnd type="none" w="med" len="med"/>
            <a:tailEnd type="none" w="med" len="med"/>
          </a:ln>
        </p:spPr>
      </p:cxnSp>
      <p:cxnSp>
        <p:nvCxnSpPr>
          <p:cNvPr id="70" name="Google Shape;70;p14"/>
          <p:cNvCxnSpPr/>
          <p:nvPr/>
        </p:nvCxnSpPr>
        <p:spPr>
          <a:xfrm flipH="1">
            <a:off x="1840975" y="3445613"/>
            <a:ext cx="8400" cy="648900"/>
          </a:xfrm>
          <a:prstGeom prst="straightConnector1">
            <a:avLst/>
          </a:prstGeom>
          <a:noFill/>
          <a:ln w="38100" cap="flat" cmpd="sng">
            <a:solidFill>
              <a:srgbClr val="9900FF"/>
            </a:solidFill>
            <a:prstDash val="solid"/>
            <a:round/>
            <a:headEnd type="none" w="med" len="med"/>
            <a:tailEnd type="none" w="med" len="med"/>
          </a:ln>
        </p:spPr>
      </p:cxnSp>
      <p:cxnSp>
        <p:nvCxnSpPr>
          <p:cNvPr id="71" name="Google Shape;71;p14"/>
          <p:cNvCxnSpPr/>
          <p:nvPr/>
        </p:nvCxnSpPr>
        <p:spPr>
          <a:xfrm rot="10800000" flipH="1">
            <a:off x="1849375" y="3550150"/>
            <a:ext cx="719400" cy="531000"/>
          </a:xfrm>
          <a:prstGeom prst="straightConnector1">
            <a:avLst/>
          </a:prstGeom>
          <a:noFill/>
          <a:ln w="38100" cap="flat" cmpd="sng">
            <a:solidFill>
              <a:srgbClr val="9900FF"/>
            </a:solidFill>
            <a:prstDash val="solid"/>
            <a:round/>
            <a:headEnd type="none" w="med" len="med"/>
            <a:tailEnd type="none" w="med" len="med"/>
          </a:ln>
        </p:spPr>
      </p:cxnSp>
      <p:cxnSp>
        <p:nvCxnSpPr>
          <p:cNvPr id="72" name="Google Shape;72;p14"/>
          <p:cNvCxnSpPr/>
          <p:nvPr/>
        </p:nvCxnSpPr>
        <p:spPr>
          <a:xfrm flipH="1">
            <a:off x="2266000" y="3552750"/>
            <a:ext cx="285600" cy="877800"/>
          </a:xfrm>
          <a:prstGeom prst="straightConnector1">
            <a:avLst/>
          </a:prstGeom>
          <a:noFill/>
          <a:ln w="38100" cap="flat" cmpd="sng">
            <a:solidFill>
              <a:srgbClr val="9900FF"/>
            </a:solidFill>
            <a:prstDash val="solid"/>
            <a:round/>
            <a:headEnd type="none" w="med" len="med"/>
            <a:tailEnd type="none" w="med" len="med"/>
          </a:ln>
        </p:spPr>
      </p:cxnSp>
      <p:cxnSp>
        <p:nvCxnSpPr>
          <p:cNvPr id="73" name="Google Shape;73;p14"/>
          <p:cNvCxnSpPr>
            <a:endCxn id="67" idx="6"/>
          </p:cNvCxnSpPr>
          <p:nvPr/>
        </p:nvCxnSpPr>
        <p:spPr>
          <a:xfrm rot="10800000">
            <a:off x="1593825" y="4321900"/>
            <a:ext cx="686400" cy="79800"/>
          </a:xfrm>
          <a:prstGeom prst="straightConnector1">
            <a:avLst/>
          </a:prstGeom>
          <a:noFill/>
          <a:ln w="38100" cap="flat" cmpd="sng">
            <a:solidFill>
              <a:srgbClr val="9900FF"/>
            </a:solidFill>
            <a:prstDash val="solid"/>
            <a:round/>
            <a:headEnd type="none" w="med" len="med"/>
            <a:tailEnd type="none" w="med" len="med"/>
          </a:ln>
        </p:spPr>
      </p:cxnSp>
      <p:sp>
        <p:nvSpPr>
          <p:cNvPr id="74" name="Google Shape;74;p14"/>
          <p:cNvSpPr/>
          <p:nvPr/>
        </p:nvSpPr>
        <p:spPr>
          <a:xfrm rot="-5166499">
            <a:off x="1554420" y="4265967"/>
            <a:ext cx="88404" cy="111852"/>
          </a:xfrm>
          <a:prstGeom prst="triangle">
            <a:avLst>
              <a:gd name="adj" fmla="val 50000"/>
            </a:avLst>
          </a:prstGeom>
          <a:solidFill>
            <a:srgbClr val="99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Successfully Calculated the Velocity of Worms</a:t>
            </a:r>
            <a:endParaRPr>
              <a:latin typeface="Georgia"/>
              <a:ea typeface="Georgia"/>
              <a:cs typeface="Georgia"/>
              <a:sym typeface="Georgia"/>
            </a:endParaRPr>
          </a:p>
        </p:txBody>
      </p:sp>
      <p:pic>
        <p:nvPicPr>
          <p:cNvPr id="2050" name="Picture 2">
            <a:extLst>
              <a:ext uri="{FF2B5EF4-FFF2-40B4-BE49-F238E27FC236}">
                <a16:creationId xmlns:a16="http://schemas.microsoft.com/office/drawing/2014/main" id="{6D490B50-491D-17DF-0C3A-3FF799C31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585" y="965302"/>
            <a:ext cx="5032829" cy="4178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Future Directions: Using a Ring Light</a:t>
            </a:r>
            <a:endParaRPr>
              <a:latin typeface="Georgia"/>
              <a:ea typeface="Georgia"/>
              <a:cs typeface="Georgia"/>
              <a:sym typeface="Georgia"/>
            </a:endParaRPr>
          </a:p>
        </p:txBody>
      </p:sp>
      <p:pic>
        <p:nvPicPr>
          <p:cNvPr id="340" name="Google Shape;340;p30" title="IMG_8471.JPG"/>
          <p:cNvPicPr preferRelativeResize="0"/>
          <p:nvPr/>
        </p:nvPicPr>
        <p:blipFill rotWithShape="1">
          <a:blip r:embed="rId3">
            <a:alphaModFix/>
          </a:blip>
          <a:srcRect l="9156" b="14581"/>
          <a:stretch/>
        </p:blipFill>
        <p:spPr>
          <a:xfrm rot="-5400000">
            <a:off x="-276977" y="1606398"/>
            <a:ext cx="3993902" cy="2816552"/>
          </a:xfrm>
          <a:prstGeom prst="rect">
            <a:avLst/>
          </a:prstGeom>
          <a:noFill/>
          <a:ln>
            <a:noFill/>
          </a:ln>
        </p:spPr>
      </p:pic>
      <p:pic>
        <p:nvPicPr>
          <p:cNvPr id="341" name="Google Shape;341;p30"/>
          <p:cNvPicPr preferRelativeResize="0"/>
          <p:nvPr/>
        </p:nvPicPr>
        <p:blipFill>
          <a:blip r:embed="rId4">
            <a:alphaModFix/>
          </a:blip>
          <a:stretch>
            <a:fillRect/>
          </a:stretch>
        </p:blipFill>
        <p:spPr>
          <a:xfrm>
            <a:off x="4572001" y="941300"/>
            <a:ext cx="4012076" cy="4070317"/>
          </a:xfrm>
          <a:prstGeom prst="rect">
            <a:avLst/>
          </a:prstGeom>
          <a:noFill/>
          <a:ln>
            <a:noFill/>
          </a:ln>
        </p:spPr>
      </p:pic>
      <p:pic>
        <p:nvPicPr>
          <p:cNvPr id="342" name="Google Shape;342;p30" title="Screenshot 2025-10-27 at 9.37.53 PM.png"/>
          <p:cNvPicPr preferRelativeResize="0"/>
          <p:nvPr/>
        </p:nvPicPr>
        <p:blipFill>
          <a:blip r:embed="rId5">
            <a:alphaModFix/>
          </a:blip>
          <a:stretch>
            <a:fillRect/>
          </a:stretch>
        </p:blipFill>
        <p:spPr>
          <a:xfrm>
            <a:off x="213001" y="941306"/>
            <a:ext cx="4012076" cy="40703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FB5A-8ACE-499C-026A-178CD2937465}"/>
              </a:ext>
            </a:extLst>
          </p:cNvPr>
          <p:cNvSpPr>
            <a:spLocks noGrp="1"/>
          </p:cNvSpPr>
          <p:nvPr>
            <p:ph type="title"/>
          </p:nvPr>
        </p:nvSpPr>
        <p:spPr/>
        <p:txBody>
          <a:bodyPr>
            <a:noAutofit/>
          </a:bodyPr>
          <a:lstStyle/>
          <a:p>
            <a:pPr algn="ctr"/>
            <a:r>
              <a:rPr lang="en-US" dirty="0">
                <a:latin typeface="Georgia" panose="02040502050405020303" pitchFamily="18" charset="0"/>
              </a:rPr>
              <a:t>Future Directions</a:t>
            </a:r>
          </a:p>
        </p:txBody>
      </p:sp>
      <p:sp>
        <p:nvSpPr>
          <p:cNvPr id="3" name="Text Placeholder 2">
            <a:extLst>
              <a:ext uri="{FF2B5EF4-FFF2-40B4-BE49-F238E27FC236}">
                <a16:creationId xmlns:a16="http://schemas.microsoft.com/office/drawing/2014/main" id="{620E0246-2604-7BEF-44AE-17A9008CE1FB}"/>
              </a:ext>
            </a:extLst>
          </p:cNvPr>
          <p:cNvSpPr>
            <a:spLocks noGrp="1"/>
          </p:cNvSpPr>
          <p:nvPr>
            <p:ph type="body" idx="1"/>
          </p:nvPr>
        </p:nvSpPr>
        <p:spPr>
          <a:xfrm>
            <a:off x="311700" y="1391961"/>
            <a:ext cx="8520600" cy="3416400"/>
          </a:xfrm>
        </p:spPr>
        <p:txBody>
          <a:bodyPr>
            <a:normAutofit/>
          </a:bodyPr>
          <a:lstStyle/>
          <a:p>
            <a:r>
              <a:rPr lang="en-US" sz="2400" dirty="0">
                <a:latin typeface="Georgia" panose="02040502050405020303" pitchFamily="18" charset="0"/>
              </a:rPr>
              <a:t>How does bacterial density influence the rate of patch leaving and reorientation rates off of food?</a:t>
            </a:r>
          </a:p>
          <a:p>
            <a:pPr marL="114300" indent="0">
              <a:buNone/>
            </a:pPr>
            <a:endParaRPr lang="en-US" sz="2400" dirty="0">
              <a:latin typeface="Georgia" panose="02040502050405020303" pitchFamily="18" charset="0"/>
            </a:endParaRPr>
          </a:p>
          <a:p>
            <a:r>
              <a:rPr lang="en-US" sz="2400" dirty="0">
                <a:latin typeface="Georgia" panose="02040502050405020303" pitchFamily="18" charset="0"/>
              </a:rPr>
              <a:t>Define rate of memory consolidation</a:t>
            </a:r>
          </a:p>
        </p:txBody>
      </p:sp>
    </p:spTree>
    <p:extLst>
      <p:ext uri="{BB962C8B-B14F-4D97-AF65-F5344CB8AC3E}">
        <p14:creationId xmlns:p14="http://schemas.microsoft.com/office/powerpoint/2010/main" val="206647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1"/>
          <p:cNvPicPr preferRelativeResize="0"/>
          <p:nvPr/>
        </p:nvPicPr>
        <p:blipFill>
          <a:blip r:embed="rId3">
            <a:alphaModFix/>
          </a:blip>
          <a:stretch>
            <a:fillRect/>
          </a:stretch>
        </p:blipFill>
        <p:spPr>
          <a:xfrm>
            <a:off x="2424900" y="1017725"/>
            <a:ext cx="6144038" cy="4087300"/>
          </a:xfrm>
          <a:prstGeom prst="rect">
            <a:avLst/>
          </a:prstGeom>
          <a:noFill/>
          <a:ln>
            <a:noFill/>
          </a:ln>
        </p:spPr>
      </p:pic>
      <p:pic>
        <p:nvPicPr>
          <p:cNvPr id="348" name="Google Shape;348;p31"/>
          <p:cNvPicPr preferRelativeResize="0"/>
          <p:nvPr/>
        </p:nvPicPr>
        <p:blipFill>
          <a:blip r:embed="rId4">
            <a:alphaModFix/>
          </a:blip>
          <a:stretch>
            <a:fillRect/>
          </a:stretch>
        </p:blipFill>
        <p:spPr>
          <a:xfrm>
            <a:off x="0" y="4052914"/>
            <a:ext cx="1238098" cy="1090586"/>
          </a:xfrm>
          <a:prstGeom prst="rect">
            <a:avLst/>
          </a:prstGeom>
          <a:noFill/>
          <a:ln>
            <a:noFill/>
          </a:ln>
        </p:spPr>
      </p:pic>
      <p:sp>
        <p:nvSpPr>
          <p:cNvPr id="349" name="Google Shape;349;p31"/>
          <p:cNvSpPr txBox="1"/>
          <p:nvPr/>
        </p:nvSpPr>
        <p:spPr>
          <a:xfrm>
            <a:off x="345375" y="1070213"/>
            <a:ext cx="2232600" cy="32341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rPr>
              <a:t>Gordus Lab:</a:t>
            </a:r>
            <a:endParaRPr sz="1800" b="1" dirty="0">
              <a:solidFill>
                <a:schemeClr val="dk1"/>
              </a:solidFill>
            </a:endParaRPr>
          </a:p>
          <a:p>
            <a:pPr marL="0" lvl="0" indent="0" algn="l" rtl="0">
              <a:spcBef>
                <a:spcPts val="0"/>
              </a:spcBef>
              <a:spcAft>
                <a:spcPts val="0"/>
              </a:spcAft>
              <a:buNone/>
            </a:pPr>
            <a:r>
              <a:rPr lang="en" sz="1800" dirty="0">
                <a:solidFill>
                  <a:schemeClr val="dk1"/>
                </a:solidFill>
              </a:rPr>
              <a:t>Andrew Gordus</a:t>
            </a:r>
            <a:endParaRPr sz="1800" dirty="0">
              <a:solidFill>
                <a:schemeClr val="dk1"/>
              </a:solidFill>
            </a:endParaRPr>
          </a:p>
          <a:p>
            <a:pPr marL="0" lvl="0" indent="0" algn="l" rtl="0">
              <a:spcBef>
                <a:spcPts val="0"/>
              </a:spcBef>
              <a:spcAft>
                <a:spcPts val="0"/>
              </a:spcAft>
              <a:buNone/>
            </a:pPr>
            <a:r>
              <a:rPr lang="en" sz="1800" b="1" dirty="0">
                <a:solidFill>
                  <a:schemeClr val="dk1"/>
                </a:solidFill>
              </a:rPr>
              <a:t>Amanda Ray</a:t>
            </a:r>
            <a:endParaRPr sz="1800" b="1" dirty="0">
              <a:solidFill>
                <a:schemeClr val="dk1"/>
              </a:solidFill>
            </a:endParaRPr>
          </a:p>
          <a:p>
            <a:pPr marL="0" lvl="0" indent="0" algn="l" rtl="0">
              <a:spcBef>
                <a:spcPts val="0"/>
              </a:spcBef>
              <a:spcAft>
                <a:spcPts val="0"/>
              </a:spcAft>
              <a:buNone/>
            </a:pPr>
            <a:r>
              <a:rPr lang="en" sz="1800" dirty="0">
                <a:solidFill>
                  <a:schemeClr val="dk1"/>
                </a:solidFill>
              </a:rPr>
              <a:t>Andrew Margolis</a:t>
            </a:r>
            <a:endParaRPr sz="18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r>
              <a:rPr lang="en" sz="1800" b="1" dirty="0">
                <a:solidFill>
                  <a:schemeClr val="dk1"/>
                </a:solidFill>
              </a:rPr>
              <a:t>CMDB Faculty:</a:t>
            </a:r>
            <a:endParaRPr sz="1800" b="1" dirty="0">
              <a:solidFill>
                <a:schemeClr val="dk1"/>
              </a:solidFill>
            </a:endParaRPr>
          </a:p>
          <a:p>
            <a:pPr marL="0" lvl="0" indent="0" algn="l" rtl="0">
              <a:spcBef>
                <a:spcPts val="0"/>
              </a:spcBef>
              <a:spcAft>
                <a:spcPts val="0"/>
              </a:spcAft>
              <a:buNone/>
            </a:pPr>
            <a:r>
              <a:rPr lang="en" sz="1800" dirty="0">
                <a:solidFill>
                  <a:schemeClr val="dk1"/>
                </a:solidFill>
              </a:rPr>
              <a:t>Kat Tassia</a:t>
            </a:r>
            <a:endParaRPr sz="1800" dirty="0">
              <a:solidFill>
                <a:schemeClr val="dk1"/>
              </a:solidFill>
            </a:endParaRPr>
          </a:p>
          <a:p>
            <a:pPr marL="0" lvl="0" indent="0" algn="l" rtl="0">
              <a:spcBef>
                <a:spcPts val="0"/>
              </a:spcBef>
              <a:spcAft>
                <a:spcPts val="0"/>
              </a:spcAft>
              <a:buNone/>
            </a:pPr>
            <a:r>
              <a:rPr lang="en" sz="1800" dirty="0">
                <a:solidFill>
                  <a:schemeClr val="dk1"/>
                </a:solidFill>
              </a:rPr>
              <a:t>Alecia Flynn</a:t>
            </a:r>
          </a:p>
          <a:p>
            <a:pPr marL="0" lvl="0" indent="0" algn="l" rtl="0">
              <a:spcBef>
                <a:spcPts val="0"/>
              </a:spcBef>
              <a:spcAft>
                <a:spcPts val="0"/>
              </a:spcAft>
              <a:buNone/>
            </a:pPr>
            <a:endParaRPr lang="en" sz="1800" dirty="0">
              <a:solidFill>
                <a:schemeClr val="dk1"/>
              </a:solidFill>
            </a:endParaRPr>
          </a:p>
          <a:p>
            <a:pPr marL="0" lvl="0" indent="0" algn="l" rtl="0">
              <a:spcBef>
                <a:spcPts val="0"/>
              </a:spcBef>
              <a:spcAft>
                <a:spcPts val="0"/>
              </a:spcAft>
              <a:buNone/>
            </a:pPr>
            <a:r>
              <a:rPr lang="en" sz="1800" b="1" dirty="0">
                <a:solidFill>
                  <a:schemeClr val="dk1"/>
                </a:solidFill>
              </a:rPr>
              <a:t>First-year Cohort</a:t>
            </a:r>
            <a:endParaRPr sz="1800" b="1"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p:txBody>
      </p:sp>
      <p:sp>
        <p:nvSpPr>
          <p:cNvPr id="350" name="Google Shape;35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820">
                <a:latin typeface="Georgia"/>
                <a:ea typeface="Georgia"/>
                <a:cs typeface="Georgia"/>
                <a:sym typeface="Georgia"/>
              </a:rPr>
              <a:t>Acknowledgements</a:t>
            </a:r>
            <a:endParaRPr sz="2820">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latin typeface="Georgia"/>
                <a:ea typeface="Georgia"/>
                <a:cs typeface="Georgia"/>
                <a:sym typeface="Georgia"/>
              </a:rPr>
              <a:t>C. elegans as a Model for Foraging Behavior</a:t>
            </a:r>
            <a:endParaRPr sz="2820">
              <a:latin typeface="Georgia"/>
              <a:ea typeface="Georgia"/>
              <a:cs typeface="Georgia"/>
              <a:sym typeface="Georgia"/>
            </a:endParaRPr>
          </a:p>
        </p:txBody>
      </p:sp>
      <p:sp>
        <p:nvSpPr>
          <p:cNvPr id="80" name="Google Shape;80;p15"/>
          <p:cNvSpPr txBox="1">
            <a:spLocks noGrp="1"/>
          </p:cNvSpPr>
          <p:nvPr>
            <p:ph type="body" idx="1"/>
          </p:nvPr>
        </p:nvSpPr>
        <p:spPr>
          <a:xfrm>
            <a:off x="311700" y="1152472"/>
            <a:ext cx="8520600" cy="34164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Font typeface="Georgia"/>
              <a:buChar char="●"/>
            </a:pPr>
            <a:r>
              <a:rPr lang="en" sz="2500" dirty="0">
                <a:latin typeface="Georgia"/>
                <a:ea typeface="Georgia"/>
                <a:cs typeface="Georgia"/>
                <a:sym typeface="Georgia"/>
              </a:rPr>
              <a:t>Short generation times</a:t>
            </a:r>
            <a:endParaRPr sz="2500" dirty="0">
              <a:latin typeface="Georgia"/>
              <a:ea typeface="Georgia"/>
              <a:cs typeface="Georgia"/>
              <a:sym typeface="Georgia"/>
            </a:endParaRPr>
          </a:p>
          <a:p>
            <a:pPr marL="457200" lvl="0" indent="-387350" algn="l" rtl="0">
              <a:spcBef>
                <a:spcPts val="0"/>
              </a:spcBef>
              <a:spcAft>
                <a:spcPts val="0"/>
              </a:spcAft>
              <a:buSzPts val="2500"/>
              <a:buFont typeface="Georgia"/>
              <a:buChar char="●"/>
            </a:pPr>
            <a:r>
              <a:rPr lang="en" sz="2500" dirty="0">
                <a:latin typeface="Georgia"/>
                <a:ea typeface="Georgia"/>
                <a:cs typeface="Georgia"/>
                <a:sym typeface="Georgia"/>
              </a:rPr>
              <a:t>Simple in terms of behavior</a:t>
            </a:r>
          </a:p>
          <a:p>
            <a:pPr indent="-387350">
              <a:buSzPts val="2500"/>
              <a:buFont typeface="Georgia"/>
              <a:buChar char="●"/>
            </a:pPr>
            <a:r>
              <a:rPr lang="en-US" sz="2500" dirty="0">
                <a:latin typeface="Georgia"/>
                <a:ea typeface="Georgia"/>
                <a:cs typeface="Georgia"/>
                <a:sym typeface="Georgia"/>
              </a:rPr>
              <a:t>Size</a:t>
            </a:r>
          </a:p>
          <a:p>
            <a:pPr marL="69850" lvl="0" indent="0" algn="l" rtl="0">
              <a:spcBef>
                <a:spcPts val="0"/>
              </a:spcBef>
              <a:spcAft>
                <a:spcPts val="0"/>
              </a:spcAft>
              <a:buSzPts val="2500"/>
              <a:buNone/>
            </a:pPr>
            <a:endParaRPr sz="2500" dirty="0">
              <a:latin typeface="Georgia"/>
              <a:ea typeface="Georgia"/>
              <a:cs typeface="Georgia"/>
              <a:sym typeface="Georgia"/>
            </a:endParaRPr>
          </a:p>
          <a:p>
            <a:pPr marL="0" lvl="0" indent="0" algn="l" rtl="0">
              <a:spcBef>
                <a:spcPts val="1200"/>
              </a:spcBef>
              <a:spcAft>
                <a:spcPts val="1200"/>
              </a:spcAft>
              <a:buNone/>
            </a:pPr>
            <a:endParaRPr dirty="0">
              <a:latin typeface="Georgia"/>
              <a:ea typeface="Georgia"/>
              <a:cs typeface="Georgia"/>
              <a:sym typeface="Georgia"/>
            </a:endParaRPr>
          </a:p>
        </p:txBody>
      </p:sp>
      <p:pic>
        <p:nvPicPr>
          <p:cNvPr id="81" name="Google Shape;81;p15"/>
          <p:cNvPicPr preferRelativeResize="0"/>
          <p:nvPr/>
        </p:nvPicPr>
        <p:blipFill>
          <a:blip r:embed="rId3">
            <a:alphaModFix/>
          </a:blip>
          <a:stretch>
            <a:fillRect/>
          </a:stretch>
        </p:blipFill>
        <p:spPr>
          <a:xfrm>
            <a:off x="5521612" y="1017725"/>
            <a:ext cx="2747993" cy="3976401"/>
          </a:xfrm>
          <a:prstGeom prst="rect">
            <a:avLst/>
          </a:prstGeom>
          <a:noFill/>
          <a:ln>
            <a:noFill/>
          </a:ln>
        </p:spPr>
      </p:pic>
      <p:sp>
        <p:nvSpPr>
          <p:cNvPr id="82" name="Google Shape;82;p15"/>
          <p:cNvSpPr txBox="1"/>
          <p:nvPr/>
        </p:nvSpPr>
        <p:spPr>
          <a:xfrm>
            <a:off x="5852100" y="4703625"/>
            <a:ext cx="3291900" cy="38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Cook, S. </a:t>
            </a:r>
            <a:r>
              <a:rPr lang="en" sz="1800" i="1">
                <a:solidFill>
                  <a:schemeClr val="dk1"/>
                </a:solidFill>
              </a:rPr>
              <a:t>et. al</a:t>
            </a:r>
            <a:r>
              <a:rPr lang="en" sz="1800">
                <a:solidFill>
                  <a:schemeClr val="dk1"/>
                </a:solidFill>
              </a:rPr>
              <a:t>., </a:t>
            </a:r>
            <a:r>
              <a:rPr lang="en" sz="1800" i="1">
                <a:solidFill>
                  <a:schemeClr val="dk1"/>
                </a:solidFill>
              </a:rPr>
              <a:t>Nature</a:t>
            </a:r>
            <a:r>
              <a:rPr lang="en" sz="1800">
                <a:solidFill>
                  <a:schemeClr val="dk1"/>
                </a:solidFill>
              </a:rPr>
              <a:t>, 2019.</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latin typeface="Georgia"/>
                <a:ea typeface="Georgia"/>
                <a:cs typeface="Georgia"/>
                <a:sym typeface="Georgia"/>
              </a:rPr>
              <a:t>Reorientations are Stochastic</a:t>
            </a:r>
            <a:endParaRPr sz="2820">
              <a:latin typeface="Georgia"/>
              <a:ea typeface="Georgia"/>
              <a:cs typeface="Georgia"/>
              <a:sym typeface="Georgia"/>
            </a:endParaRPr>
          </a:p>
        </p:txBody>
      </p:sp>
      <p:sp>
        <p:nvSpPr>
          <p:cNvPr id="88" name="Google Shape;88;p16"/>
          <p:cNvSpPr txBox="1"/>
          <p:nvPr/>
        </p:nvSpPr>
        <p:spPr>
          <a:xfrm>
            <a:off x="6214986" y="4680600"/>
            <a:ext cx="35232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dk1"/>
                </a:solidFill>
                <a:latin typeface="Georgia"/>
                <a:ea typeface="Georgia"/>
                <a:cs typeface="Georgia"/>
                <a:sym typeface="Georgia"/>
              </a:rPr>
              <a:t>Margolis &amp; Gordus., </a:t>
            </a:r>
            <a:r>
              <a:rPr lang="en" sz="1500" i="1">
                <a:solidFill>
                  <a:schemeClr val="dk1"/>
                </a:solidFill>
                <a:latin typeface="Georgia"/>
                <a:ea typeface="Georgia"/>
                <a:cs typeface="Georgia"/>
                <a:sym typeface="Georgia"/>
              </a:rPr>
              <a:t>eLife</a:t>
            </a:r>
            <a:r>
              <a:rPr lang="en" sz="1500">
                <a:solidFill>
                  <a:schemeClr val="dk1"/>
                </a:solidFill>
                <a:latin typeface="Georgia"/>
                <a:ea typeface="Georgia"/>
                <a:cs typeface="Georgia"/>
                <a:sym typeface="Georgia"/>
              </a:rPr>
              <a:t>, 2025.</a:t>
            </a:r>
            <a:endParaRPr sz="1500">
              <a:solidFill>
                <a:schemeClr val="dk2"/>
              </a:solidFill>
              <a:latin typeface="Georgia"/>
              <a:ea typeface="Georgia"/>
              <a:cs typeface="Georgia"/>
              <a:sym typeface="Georgia"/>
            </a:endParaRPr>
          </a:p>
        </p:txBody>
      </p:sp>
      <p:sp>
        <p:nvSpPr>
          <p:cNvPr id="89" name="Google Shape;89;p16"/>
          <p:cNvSpPr/>
          <p:nvPr/>
        </p:nvSpPr>
        <p:spPr>
          <a:xfrm>
            <a:off x="4770763" y="4088384"/>
            <a:ext cx="232200" cy="231000"/>
          </a:xfrm>
          <a:prstGeom prst="ellipse">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90" name="Google Shape;90;p16"/>
          <p:cNvSpPr txBox="1"/>
          <p:nvPr/>
        </p:nvSpPr>
        <p:spPr>
          <a:xfrm>
            <a:off x="5051334" y="3973209"/>
            <a:ext cx="44043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Georgia"/>
                <a:ea typeface="Georgia"/>
                <a:cs typeface="Georgia"/>
                <a:sym typeface="Georgia"/>
              </a:rPr>
              <a:t>= Decaying Signal of memory of food</a:t>
            </a:r>
            <a:endParaRPr sz="1800" dirty="0">
              <a:solidFill>
                <a:schemeClr val="dk1"/>
              </a:solidFill>
              <a:latin typeface="Georgia"/>
              <a:ea typeface="Georgia"/>
              <a:cs typeface="Georgia"/>
              <a:sym typeface="Georgia"/>
            </a:endParaRPr>
          </a:p>
        </p:txBody>
      </p:sp>
      <p:pic>
        <p:nvPicPr>
          <p:cNvPr id="91" name="Google Shape;91;p16"/>
          <p:cNvPicPr preferRelativeResize="0"/>
          <p:nvPr/>
        </p:nvPicPr>
        <p:blipFill rotWithShape="1">
          <a:blip r:embed="rId3">
            <a:alphaModFix/>
          </a:blip>
          <a:srcRect t="16113"/>
          <a:stretch>
            <a:fillRect/>
          </a:stretch>
        </p:blipFill>
        <p:spPr>
          <a:xfrm>
            <a:off x="739200" y="1967345"/>
            <a:ext cx="3079500" cy="2275980"/>
          </a:xfrm>
          <a:prstGeom prst="rect">
            <a:avLst/>
          </a:prstGeom>
          <a:noFill/>
          <a:ln>
            <a:noFill/>
          </a:ln>
        </p:spPr>
      </p:pic>
      <p:pic>
        <p:nvPicPr>
          <p:cNvPr id="92" name="Google Shape;92;p16"/>
          <p:cNvPicPr preferRelativeResize="0"/>
          <p:nvPr/>
        </p:nvPicPr>
        <p:blipFill>
          <a:blip r:embed="rId4">
            <a:alphaModFix/>
          </a:blip>
          <a:srcRect t="20930"/>
          <a:stretch>
            <a:fillRect/>
          </a:stretch>
        </p:blipFill>
        <p:spPr>
          <a:xfrm>
            <a:off x="4991950" y="1967344"/>
            <a:ext cx="3633925" cy="2112755"/>
          </a:xfrm>
          <a:prstGeom prst="rect">
            <a:avLst/>
          </a:prstGeom>
          <a:noFill/>
          <a:ln>
            <a:noFill/>
          </a:ln>
        </p:spPr>
      </p:pic>
      <p:sp>
        <p:nvSpPr>
          <p:cNvPr id="93" name="Google Shape;93;p16"/>
          <p:cNvSpPr txBox="1"/>
          <p:nvPr/>
        </p:nvSpPr>
        <p:spPr>
          <a:xfrm>
            <a:off x="1319346" y="1381568"/>
            <a:ext cx="23457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Georgia"/>
                <a:ea typeface="Georgia"/>
                <a:cs typeface="Georgia"/>
                <a:sym typeface="Georgia"/>
              </a:rPr>
              <a:t>Experimental Data:</a:t>
            </a:r>
            <a:endParaRPr sz="1800">
              <a:solidFill>
                <a:schemeClr val="dk1"/>
              </a:solidFill>
              <a:latin typeface="Georgia"/>
              <a:ea typeface="Georgia"/>
              <a:cs typeface="Georgia"/>
              <a:sym typeface="Georgia"/>
            </a:endParaRPr>
          </a:p>
        </p:txBody>
      </p:sp>
      <p:sp>
        <p:nvSpPr>
          <p:cNvPr id="94" name="Google Shape;94;p16"/>
          <p:cNvSpPr txBox="1"/>
          <p:nvPr/>
        </p:nvSpPr>
        <p:spPr>
          <a:xfrm>
            <a:off x="6077875" y="1381578"/>
            <a:ext cx="19119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Georgia"/>
                <a:ea typeface="Georgia"/>
                <a:cs typeface="Georgia"/>
                <a:sym typeface="Georgia"/>
              </a:rPr>
              <a:t>Modelled Data:</a:t>
            </a:r>
            <a:endParaRPr sz="1800" dirty="0">
              <a:solidFill>
                <a:schemeClr val="dk1"/>
              </a:solidFill>
              <a:latin typeface="Georgia"/>
              <a:ea typeface="Georgia"/>
              <a:cs typeface="Georgia"/>
              <a:sym typeface="Georgia"/>
            </a:endParaRPr>
          </a:p>
        </p:txBody>
      </p:sp>
      <p:sp>
        <p:nvSpPr>
          <p:cNvPr id="95" name="Google Shape;95;p16"/>
          <p:cNvSpPr/>
          <p:nvPr/>
        </p:nvSpPr>
        <p:spPr>
          <a:xfrm>
            <a:off x="5032600" y="1421650"/>
            <a:ext cx="599400" cy="462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Rectangle 1">
            <a:extLst>
              <a:ext uri="{FF2B5EF4-FFF2-40B4-BE49-F238E27FC236}">
                <a16:creationId xmlns:a16="http://schemas.microsoft.com/office/drawing/2014/main" id="{448C31A5-3EE1-7EE2-87A9-F847E2F6A3D3}"/>
              </a:ext>
            </a:extLst>
          </p:cNvPr>
          <p:cNvSpPr/>
          <p:nvPr/>
        </p:nvSpPr>
        <p:spPr>
          <a:xfrm>
            <a:off x="1872343" y="1698171"/>
            <a:ext cx="1295400" cy="391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AAA1A0-F99E-258D-AFDE-1EED9F19D955}"/>
              </a:ext>
            </a:extLst>
          </p:cNvPr>
          <p:cNvSpPr/>
          <p:nvPr/>
        </p:nvSpPr>
        <p:spPr>
          <a:xfrm>
            <a:off x="6214986" y="1725115"/>
            <a:ext cx="1295400" cy="332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AB33D2-A2A2-78F6-2268-ACD4A9780128}"/>
              </a:ext>
            </a:extLst>
          </p:cNvPr>
          <p:cNvSpPr txBox="1"/>
          <p:nvPr/>
        </p:nvSpPr>
        <p:spPr>
          <a:xfrm rot="16200000">
            <a:off x="4027948" y="2487454"/>
            <a:ext cx="2112756" cy="338554"/>
          </a:xfrm>
          <a:prstGeom prst="rect">
            <a:avLst/>
          </a:prstGeom>
          <a:noFill/>
        </p:spPr>
        <p:txBody>
          <a:bodyPr wrap="square" rtlCol="0">
            <a:spAutoFit/>
          </a:bodyPr>
          <a:lstStyle/>
          <a:p>
            <a:r>
              <a:rPr lang="en-US" sz="1600" dirty="0">
                <a:solidFill>
                  <a:srgbClr val="E63222"/>
                </a:solidFill>
                <a:latin typeface="Georgia" panose="02040502050405020303" pitchFamily="18" charset="0"/>
              </a:rPr>
              <a:t>Cum. Reorientations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a:latin typeface="Georgia"/>
                <a:ea typeface="Georgia"/>
                <a:cs typeface="Georgia"/>
                <a:sym typeface="Georgia"/>
              </a:rPr>
              <a:t>Marginal Value Theorem: The Optimal Time to Leave</a:t>
            </a:r>
            <a:endParaRPr sz="2720">
              <a:latin typeface="Georgia"/>
              <a:ea typeface="Georgia"/>
              <a:cs typeface="Georgia"/>
              <a:sym typeface="Georgia"/>
            </a:endParaRPr>
          </a:p>
        </p:txBody>
      </p:sp>
      <p:sp>
        <p:nvSpPr>
          <p:cNvPr id="101" name="Google Shape;101;p17"/>
          <p:cNvSpPr txBox="1"/>
          <p:nvPr/>
        </p:nvSpPr>
        <p:spPr>
          <a:xfrm>
            <a:off x="0" y="4843077"/>
            <a:ext cx="29358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Georgia"/>
                <a:ea typeface="Georgia"/>
                <a:cs typeface="Georgia"/>
                <a:sym typeface="Georgia"/>
              </a:rPr>
              <a:t>Created by Andrew Gordus</a:t>
            </a:r>
            <a:endParaRPr sz="1200">
              <a:solidFill>
                <a:schemeClr val="dk1"/>
              </a:solidFill>
              <a:latin typeface="Georgia"/>
              <a:ea typeface="Georgia"/>
              <a:cs typeface="Georgia"/>
              <a:sym typeface="Georgia"/>
            </a:endParaRPr>
          </a:p>
        </p:txBody>
      </p:sp>
      <p:pic>
        <p:nvPicPr>
          <p:cNvPr id="102" name="Google Shape;102;p17"/>
          <p:cNvPicPr preferRelativeResize="0"/>
          <p:nvPr/>
        </p:nvPicPr>
        <p:blipFill>
          <a:blip r:embed="rId3">
            <a:alphaModFix/>
          </a:blip>
          <a:stretch>
            <a:fillRect/>
          </a:stretch>
        </p:blipFill>
        <p:spPr>
          <a:xfrm>
            <a:off x="5517100" y="1589759"/>
            <a:ext cx="1618200" cy="1346342"/>
          </a:xfrm>
          <a:prstGeom prst="rect">
            <a:avLst/>
          </a:prstGeom>
          <a:noFill/>
          <a:ln>
            <a:noFill/>
          </a:ln>
        </p:spPr>
      </p:pic>
      <p:sp>
        <p:nvSpPr>
          <p:cNvPr id="103" name="Google Shape;103;p17"/>
          <p:cNvSpPr txBox="1"/>
          <p:nvPr/>
        </p:nvSpPr>
        <p:spPr>
          <a:xfrm>
            <a:off x="5160550" y="1123100"/>
            <a:ext cx="3326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Georgia"/>
                <a:ea typeface="Georgia"/>
                <a:cs typeface="Georgia"/>
                <a:sym typeface="Georgia"/>
              </a:rPr>
              <a:t>Metabolism on Patches:</a:t>
            </a:r>
            <a:endParaRPr sz="2000">
              <a:solidFill>
                <a:schemeClr val="dk1"/>
              </a:solidFill>
              <a:latin typeface="Georgia"/>
              <a:ea typeface="Georgia"/>
              <a:cs typeface="Georgia"/>
              <a:sym typeface="Georgia"/>
            </a:endParaRPr>
          </a:p>
        </p:txBody>
      </p:sp>
      <p:pic>
        <p:nvPicPr>
          <p:cNvPr id="104" name="Google Shape;104;p17"/>
          <p:cNvPicPr preferRelativeResize="0"/>
          <p:nvPr/>
        </p:nvPicPr>
        <p:blipFill>
          <a:blip r:embed="rId4">
            <a:alphaModFix/>
          </a:blip>
          <a:stretch>
            <a:fillRect/>
          </a:stretch>
        </p:blipFill>
        <p:spPr>
          <a:xfrm>
            <a:off x="5517100" y="3509869"/>
            <a:ext cx="1181425" cy="622482"/>
          </a:xfrm>
          <a:prstGeom prst="rect">
            <a:avLst/>
          </a:prstGeom>
          <a:noFill/>
          <a:ln>
            <a:noFill/>
          </a:ln>
        </p:spPr>
      </p:pic>
      <p:sp>
        <p:nvSpPr>
          <p:cNvPr id="105" name="Google Shape;105;p17"/>
          <p:cNvSpPr txBox="1"/>
          <p:nvPr/>
        </p:nvSpPr>
        <p:spPr>
          <a:xfrm>
            <a:off x="5160549" y="3000425"/>
            <a:ext cx="3671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Georgia"/>
                <a:ea typeface="Georgia"/>
                <a:cs typeface="Georgia"/>
                <a:sym typeface="Georgia"/>
              </a:rPr>
              <a:t>Metabolism between Patches:</a:t>
            </a:r>
            <a:endParaRPr sz="2000">
              <a:solidFill>
                <a:schemeClr val="dk1"/>
              </a:solidFill>
              <a:latin typeface="Georgia"/>
              <a:ea typeface="Georgia"/>
              <a:cs typeface="Georgia"/>
              <a:sym typeface="Georgia"/>
            </a:endParaRPr>
          </a:p>
        </p:txBody>
      </p:sp>
      <p:sp>
        <p:nvSpPr>
          <p:cNvPr id="106" name="Google Shape;106;p17"/>
          <p:cNvSpPr txBox="1"/>
          <p:nvPr/>
        </p:nvSpPr>
        <p:spPr>
          <a:xfrm>
            <a:off x="7235488" y="1734400"/>
            <a:ext cx="16182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Georgia"/>
                <a:ea typeface="Georgia"/>
                <a:cs typeface="Georgia"/>
                <a:sym typeface="Georgia"/>
              </a:rPr>
              <a:t>Energy intake</a:t>
            </a:r>
            <a:endParaRPr sz="1800">
              <a:solidFill>
                <a:schemeClr val="dk1"/>
              </a:solidFill>
              <a:latin typeface="Georgia"/>
              <a:ea typeface="Georgia"/>
              <a:cs typeface="Georgia"/>
              <a:sym typeface="Georgia"/>
            </a:endParaRPr>
          </a:p>
        </p:txBody>
      </p:sp>
      <p:sp>
        <p:nvSpPr>
          <p:cNvPr id="107" name="Google Shape;107;p17"/>
          <p:cNvSpPr txBox="1"/>
          <p:nvPr/>
        </p:nvSpPr>
        <p:spPr>
          <a:xfrm>
            <a:off x="7235502" y="2367425"/>
            <a:ext cx="19086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Georgia"/>
                <a:ea typeface="Georgia"/>
                <a:cs typeface="Georgia"/>
                <a:sym typeface="Georgia"/>
              </a:rPr>
              <a:t>Rate of food loss</a:t>
            </a:r>
            <a:endParaRPr sz="1800">
              <a:solidFill>
                <a:schemeClr val="dk1"/>
              </a:solidFill>
              <a:latin typeface="Georgia"/>
              <a:ea typeface="Georgia"/>
              <a:cs typeface="Georgia"/>
              <a:sym typeface="Georgia"/>
            </a:endParaRPr>
          </a:p>
        </p:txBody>
      </p:sp>
      <p:sp>
        <p:nvSpPr>
          <p:cNvPr id="108" name="Google Shape;108;p17"/>
          <p:cNvSpPr txBox="1"/>
          <p:nvPr/>
        </p:nvSpPr>
        <p:spPr>
          <a:xfrm>
            <a:off x="4902318" y="4765476"/>
            <a:ext cx="466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Georgia"/>
                <a:ea typeface="Georgia"/>
                <a:cs typeface="Georgia"/>
                <a:sym typeface="Georgia"/>
              </a:rPr>
              <a:t>Charnov, E.L., Theoretical Population Biology 1976.</a:t>
            </a:r>
            <a:endParaRPr>
              <a:solidFill>
                <a:schemeClr val="dk1"/>
              </a:solidFill>
              <a:latin typeface="Georgia"/>
              <a:ea typeface="Georgia"/>
              <a:cs typeface="Georgia"/>
              <a:sym typeface="Georgia"/>
            </a:endParaRPr>
          </a:p>
        </p:txBody>
      </p:sp>
      <p:sp>
        <p:nvSpPr>
          <p:cNvPr id="109" name="Google Shape;109;p17"/>
          <p:cNvSpPr txBox="1"/>
          <p:nvPr/>
        </p:nvSpPr>
        <p:spPr>
          <a:xfrm>
            <a:off x="7235488" y="3676800"/>
            <a:ext cx="16182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Georgia"/>
                <a:ea typeface="Georgia"/>
                <a:cs typeface="Georgia"/>
                <a:sym typeface="Georgia"/>
              </a:rPr>
              <a:t>Energy Spent</a:t>
            </a:r>
            <a:endParaRPr sz="18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a:latin typeface="Georgia"/>
                <a:ea typeface="Georgia"/>
                <a:cs typeface="Georgia"/>
                <a:sym typeface="Georgia"/>
              </a:rPr>
              <a:t>Marginal Value Theorem: The Optimal Time to Leave</a:t>
            </a:r>
            <a:endParaRPr sz="2720">
              <a:latin typeface="Georgia"/>
              <a:ea typeface="Georgia"/>
              <a:cs typeface="Georgia"/>
              <a:sym typeface="Georgia"/>
            </a:endParaRPr>
          </a:p>
        </p:txBody>
      </p:sp>
      <p:pic>
        <p:nvPicPr>
          <p:cNvPr id="115" name="Google Shape;115;p18"/>
          <p:cNvPicPr preferRelativeResize="0"/>
          <p:nvPr/>
        </p:nvPicPr>
        <p:blipFill>
          <a:blip r:embed="rId3">
            <a:alphaModFix/>
          </a:blip>
          <a:stretch>
            <a:fillRect/>
          </a:stretch>
        </p:blipFill>
        <p:spPr>
          <a:xfrm>
            <a:off x="191169" y="1170125"/>
            <a:ext cx="4276950" cy="3632757"/>
          </a:xfrm>
          <a:prstGeom prst="rect">
            <a:avLst/>
          </a:prstGeom>
          <a:noFill/>
          <a:ln>
            <a:noFill/>
          </a:ln>
        </p:spPr>
      </p:pic>
      <p:sp>
        <p:nvSpPr>
          <p:cNvPr id="116" name="Google Shape;116;p18"/>
          <p:cNvSpPr/>
          <p:nvPr/>
        </p:nvSpPr>
        <p:spPr>
          <a:xfrm rot="-5400000">
            <a:off x="972569" y="2349725"/>
            <a:ext cx="982800" cy="945900"/>
          </a:xfrm>
          <a:prstGeom prst="flowChartDelay">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 name="Google Shape;117;p18"/>
          <p:cNvSpPr/>
          <p:nvPr/>
        </p:nvSpPr>
        <p:spPr>
          <a:xfrm>
            <a:off x="793244" y="2656625"/>
            <a:ext cx="461600" cy="654450"/>
          </a:xfrm>
          <a:prstGeom prst="flowChartExtra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 name="Google Shape;118;p18"/>
          <p:cNvSpPr txBox="1"/>
          <p:nvPr/>
        </p:nvSpPr>
        <p:spPr>
          <a:xfrm rot="-3826766">
            <a:off x="596098" y="2654170"/>
            <a:ext cx="981830" cy="28859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B45F06"/>
                </a:solidFill>
                <a:latin typeface="Georgia"/>
                <a:ea typeface="Georgia"/>
                <a:cs typeface="Georgia"/>
                <a:sym typeface="Georgia"/>
              </a:rPr>
              <a:t>Energy Increase</a:t>
            </a:r>
            <a:endParaRPr sz="1200" dirty="0">
              <a:solidFill>
                <a:srgbClr val="B45F06"/>
              </a:solidFill>
              <a:latin typeface="Georgia"/>
              <a:ea typeface="Georgia"/>
              <a:cs typeface="Georgia"/>
              <a:sym typeface="Georgia"/>
            </a:endParaRPr>
          </a:p>
        </p:txBody>
      </p:sp>
      <p:sp>
        <p:nvSpPr>
          <p:cNvPr id="119" name="Google Shape;119;p18"/>
          <p:cNvSpPr txBox="1"/>
          <p:nvPr/>
        </p:nvSpPr>
        <p:spPr>
          <a:xfrm>
            <a:off x="0" y="4843077"/>
            <a:ext cx="29358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Georgia"/>
                <a:ea typeface="Georgia"/>
                <a:cs typeface="Georgia"/>
                <a:sym typeface="Georgia"/>
              </a:rPr>
              <a:t>Created by Andrew Gordus</a:t>
            </a:r>
            <a:endParaRPr sz="1200">
              <a:solidFill>
                <a:schemeClr val="dk1"/>
              </a:solidFill>
              <a:latin typeface="Georgia"/>
              <a:ea typeface="Georgia"/>
              <a:cs typeface="Georgia"/>
              <a:sym typeface="Georgia"/>
            </a:endParaRPr>
          </a:p>
        </p:txBody>
      </p:sp>
      <p:sp>
        <p:nvSpPr>
          <p:cNvPr id="120" name="Google Shape;120;p18"/>
          <p:cNvSpPr/>
          <p:nvPr/>
        </p:nvSpPr>
        <p:spPr>
          <a:xfrm>
            <a:off x="3075330" y="3332950"/>
            <a:ext cx="1118400" cy="858600"/>
          </a:xfrm>
          <a:prstGeom prst="rtTriangle">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8"/>
          <p:cNvSpPr txBox="1"/>
          <p:nvPr/>
        </p:nvSpPr>
        <p:spPr>
          <a:xfrm>
            <a:off x="3075330" y="3804250"/>
            <a:ext cx="1286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9900FF"/>
                </a:solidFill>
                <a:latin typeface="Georgia"/>
                <a:ea typeface="Georgia"/>
                <a:cs typeface="Georgia"/>
                <a:sym typeface="Georgia"/>
              </a:rPr>
              <a:t>Starvation</a:t>
            </a:r>
            <a:endParaRPr sz="1200" dirty="0">
              <a:solidFill>
                <a:srgbClr val="9900FF"/>
              </a:solidFill>
              <a:latin typeface="Georgia"/>
              <a:ea typeface="Georgia"/>
              <a:cs typeface="Georgia"/>
              <a:sym typeface="Georgia"/>
            </a:endParaRPr>
          </a:p>
        </p:txBody>
      </p:sp>
      <p:sp>
        <p:nvSpPr>
          <p:cNvPr id="122" name="Google Shape;122;p18"/>
          <p:cNvSpPr/>
          <p:nvPr/>
        </p:nvSpPr>
        <p:spPr>
          <a:xfrm>
            <a:off x="1434744" y="2318350"/>
            <a:ext cx="1618200" cy="992700"/>
          </a:xfrm>
          <a:prstGeom prst="rtTriangle">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 name="Google Shape;123;p18"/>
          <p:cNvSpPr/>
          <p:nvPr/>
        </p:nvSpPr>
        <p:spPr>
          <a:xfrm>
            <a:off x="1434744" y="2335075"/>
            <a:ext cx="1577345" cy="972014"/>
          </a:xfrm>
          <a:custGeom>
            <a:avLst/>
            <a:gdLst/>
            <a:ahLst/>
            <a:cxnLst/>
            <a:rect l="l" t="t" r="r" b="b"/>
            <a:pathLst>
              <a:path w="63290" h="39202" extrusionOk="0">
                <a:moveTo>
                  <a:pt x="0" y="0"/>
                </a:moveTo>
                <a:cubicBezTo>
                  <a:pt x="8739" y="0"/>
                  <a:pt x="16661" y="5857"/>
                  <a:pt x="23931" y="10706"/>
                </a:cubicBezTo>
                <a:cubicBezTo>
                  <a:pt x="37406" y="19693"/>
                  <a:pt x="50327" y="29490"/>
                  <a:pt x="63290" y="39202"/>
                </a:cubicBezTo>
              </a:path>
            </a:pathLst>
          </a:custGeom>
          <a:noFill/>
          <a:ln w="38100" cap="flat" cmpd="sng">
            <a:solidFill>
              <a:srgbClr val="B7B7B7"/>
            </a:solidFill>
            <a:prstDash val="solid"/>
            <a:round/>
            <a:headEnd type="none" w="med" len="med"/>
            <a:tailEnd type="none" w="med" len="med"/>
          </a:ln>
        </p:spPr>
        <p:txBody>
          <a:bodyPr/>
          <a:lstStyle/>
          <a:p>
            <a:endParaRPr lang="en-US"/>
          </a:p>
        </p:txBody>
      </p:sp>
      <p:sp>
        <p:nvSpPr>
          <p:cNvPr id="124" name="Google Shape;124;p18"/>
          <p:cNvSpPr/>
          <p:nvPr/>
        </p:nvSpPr>
        <p:spPr>
          <a:xfrm>
            <a:off x="1492169" y="2373350"/>
            <a:ext cx="1181422" cy="728831"/>
          </a:xfrm>
          <a:custGeom>
            <a:avLst/>
            <a:gdLst/>
            <a:ahLst/>
            <a:cxnLst/>
            <a:rect l="l" t="t" r="r" b="b"/>
            <a:pathLst>
              <a:path w="43611" h="27079" extrusionOk="0">
                <a:moveTo>
                  <a:pt x="0" y="0"/>
                </a:moveTo>
                <a:cubicBezTo>
                  <a:pt x="16454" y="4699"/>
                  <a:pt x="28936" y="18278"/>
                  <a:pt x="43611" y="27079"/>
                </a:cubicBezTo>
              </a:path>
            </a:pathLst>
          </a:custGeom>
          <a:noFill/>
          <a:ln w="76200" cap="flat" cmpd="sng">
            <a:solidFill>
              <a:srgbClr val="B7B7B7"/>
            </a:solidFill>
            <a:prstDash val="solid"/>
            <a:round/>
            <a:headEnd type="none" w="med" len="med"/>
            <a:tailEnd type="none" w="med" len="med"/>
          </a:ln>
        </p:spPr>
        <p:txBody>
          <a:bodyPr/>
          <a:lstStyle/>
          <a:p>
            <a:endParaRPr lang="en-US"/>
          </a:p>
        </p:txBody>
      </p:sp>
      <p:sp>
        <p:nvSpPr>
          <p:cNvPr id="125" name="Google Shape;125;p18"/>
          <p:cNvSpPr txBox="1"/>
          <p:nvPr/>
        </p:nvSpPr>
        <p:spPr>
          <a:xfrm>
            <a:off x="1583294" y="2656775"/>
            <a:ext cx="11184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Georgia"/>
                <a:ea typeface="Georgia"/>
                <a:cs typeface="Georgia"/>
                <a:sym typeface="Georgia"/>
              </a:rPr>
              <a:t>Energy Decrease</a:t>
            </a:r>
            <a:endParaRPr sz="1200" dirty="0">
              <a:solidFill>
                <a:schemeClr val="dk1"/>
              </a:solidFill>
              <a:latin typeface="Georgia"/>
              <a:ea typeface="Georgia"/>
              <a:cs typeface="Georgia"/>
              <a:sym typeface="Georgia"/>
            </a:endParaRPr>
          </a:p>
        </p:txBody>
      </p:sp>
      <p:sp>
        <p:nvSpPr>
          <p:cNvPr id="126" name="Google Shape;126;p18"/>
          <p:cNvSpPr txBox="1"/>
          <p:nvPr/>
        </p:nvSpPr>
        <p:spPr>
          <a:xfrm>
            <a:off x="4902318" y="4765476"/>
            <a:ext cx="466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Georgia"/>
                <a:ea typeface="Georgia"/>
                <a:cs typeface="Georgia"/>
                <a:sym typeface="Georgia"/>
              </a:rPr>
              <a:t>Charnov, E.L., Theoretical Population Biology 1976.</a:t>
            </a:r>
            <a:endParaRPr>
              <a:solidFill>
                <a:schemeClr val="dk1"/>
              </a:solidFill>
              <a:latin typeface="Georgia"/>
              <a:ea typeface="Georgia"/>
              <a:cs typeface="Georgia"/>
              <a:sym typeface="Georgia"/>
            </a:endParaRPr>
          </a:p>
        </p:txBody>
      </p:sp>
      <p:cxnSp>
        <p:nvCxnSpPr>
          <p:cNvPr id="127" name="Google Shape;127;p18"/>
          <p:cNvCxnSpPr>
            <a:stCxn id="122" idx="4"/>
          </p:cNvCxnSpPr>
          <p:nvPr/>
        </p:nvCxnSpPr>
        <p:spPr>
          <a:xfrm rot="10800000" flipH="1">
            <a:off x="3052944" y="2172550"/>
            <a:ext cx="4500" cy="1138500"/>
          </a:xfrm>
          <a:prstGeom prst="straightConnector1">
            <a:avLst/>
          </a:prstGeom>
          <a:noFill/>
          <a:ln w="28575" cap="flat" cmpd="sng">
            <a:solidFill>
              <a:srgbClr val="FF00FF"/>
            </a:solidFill>
            <a:prstDash val="solid"/>
            <a:round/>
            <a:headEnd type="none" w="med" len="med"/>
            <a:tailEnd type="none" w="med" len="med"/>
          </a:ln>
        </p:spPr>
      </p:cxnSp>
      <p:cxnSp>
        <p:nvCxnSpPr>
          <p:cNvPr id="128" name="Google Shape;128;p18"/>
          <p:cNvCxnSpPr/>
          <p:nvPr/>
        </p:nvCxnSpPr>
        <p:spPr>
          <a:xfrm rot="10800000">
            <a:off x="2413952" y="2160634"/>
            <a:ext cx="654300" cy="1200"/>
          </a:xfrm>
          <a:prstGeom prst="straightConnector1">
            <a:avLst/>
          </a:prstGeom>
          <a:noFill/>
          <a:ln w="28575" cap="flat" cmpd="sng">
            <a:solidFill>
              <a:srgbClr val="FF00FF"/>
            </a:solidFill>
            <a:prstDash val="solid"/>
            <a:round/>
            <a:headEnd type="none" w="med" len="med"/>
            <a:tailEnd type="none" w="med" len="med"/>
          </a:ln>
        </p:spPr>
      </p:cxnSp>
      <p:sp>
        <p:nvSpPr>
          <p:cNvPr id="129" name="Google Shape;129;p18"/>
          <p:cNvSpPr txBox="1"/>
          <p:nvPr/>
        </p:nvSpPr>
        <p:spPr>
          <a:xfrm>
            <a:off x="1468768" y="1934454"/>
            <a:ext cx="10044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rgbClr val="FF00FF"/>
                </a:solidFill>
                <a:latin typeface="Georgia"/>
                <a:ea typeface="Georgia"/>
                <a:cs typeface="Georgia"/>
                <a:sym typeface="Georgia"/>
              </a:rPr>
              <a:t>On Patch</a:t>
            </a:r>
            <a:endParaRPr sz="1500" dirty="0">
              <a:solidFill>
                <a:srgbClr val="FF00FF"/>
              </a:solidFill>
              <a:latin typeface="Georgia"/>
              <a:ea typeface="Georgia"/>
              <a:cs typeface="Georgia"/>
              <a:sym typeface="Georgia"/>
            </a:endParaRPr>
          </a:p>
        </p:txBody>
      </p:sp>
      <p:cxnSp>
        <p:nvCxnSpPr>
          <p:cNvPr id="130" name="Google Shape;130;p18"/>
          <p:cNvCxnSpPr/>
          <p:nvPr/>
        </p:nvCxnSpPr>
        <p:spPr>
          <a:xfrm rot="10800000" flipH="1">
            <a:off x="793244" y="2172550"/>
            <a:ext cx="4500" cy="1138500"/>
          </a:xfrm>
          <a:prstGeom prst="straightConnector1">
            <a:avLst/>
          </a:prstGeom>
          <a:noFill/>
          <a:ln w="28575" cap="flat" cmpd="sng">
            <a:solidFill>
              <a:srgbClr val="FF00FF"/>
            </a:solidFill>
            <a:prstDash val="solid"/>
            <a:round/>
            <a:headEnd type="none" w="med" len="med"/>
            <a:tailEnd type="none" w="med" len="med"/>
          </a:ln>
        </p:spPr>
      </p:cxnSp>
      <p:cxnSp>
        <p:nvCxnSpPr>
          <p:cNvPr id="131" name="Google Shape;131;p18"/>
          <p:cNvCxnSpPr/>
          <p:nvPr/>
        </p:nvCxnSpPr>
        <p:spPr>
          <a:xfrm rot="10800000">
            <a:off x="784894" y="2159925"/>
            <a:ext cx="702000" cy="600"/>
          </a:xfrm>
          <a:prstGeom prst="straightConnector1">
            <a:avLst/>
          </a:prstGeom>
          <a:noFill/>
          <a:ln w="28575" cap="flat" cmpd="sng">
            <a:solidFill>
              <a:srgbClr val="FF00FF"/>
            </a:solidFill>
            <a:prstDash val="solid"/>
            <a:round/>
            <a:headEnd type="none" w="med" len="med"/>
            <a:tailEnd type="none" w="med" len="med"/>
          </a:ln>
        </p:spPr>
      </p:cxnSp>
      <p:sp>
        <p:nvSpPr>
          <p:cNvPr id="132" name="Google Shape;132;p18"/>
          <p:cNvSpPr/>
          <p:nvPr/>
        </p:nvSpPr>
        <p:spPr>
          <a:xfrm>
            <a:off x="5430675" y="1620675"/>
            <a:ext cx="1265400" cy="8814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8"/>
          <p:cNvSpPr/>
          <p:nvPr/>
        </p:nvSpPr>
        <p:spPr>
          <a:xfrm>
            <a:off x="6866525" y="1620675"/>
            <a:ext cx="2086306" cy="881400"/>
          </a:xfrm>
          <a:prstGeom prst="rect">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 name="Google Shape;134;p18"/>
          <p:cNvSpPr txBox="1"/>
          <p:nvPr/>
        </p:nvSpPr>
        <p:spPr>
          <a:xfrm>
            <a:off x="5478316" y="2459975"/>
            <a:ext cx="11814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FF"/>
                </a:solidFill>
                <a:latin typeface="Georgia"/>
                <a:ea typeface="Georgia"/>
                <a:cs typeface="Georgia"/>
                <a:sym typeface="Georgia"/>
              </a:rPr>
              <a:t>On Patch</a:t>
            </a:r>
            <a:endParaRPr sz="1800">
              <a:solidFill>
                <a:srgbClr val="FF00FF"/>
              </a:solidFill>
              <a:latin typeface="Georgia"/>
              <a:ea typeface="Georgia"/>
              <a:cs typeface="Georgia"/>
              <a:sym typeface="Georgia"/>
            </a:endParaRPr>
          </a:p>
        </p:txBody>
      </p:sp>
      <p:sp>
        <p:nvSpPr>
          <p:cNvPr id="135" name="Google Shape;135;p18"/>
          <p:cNvSpPr txBox="1"/>
          <p:nvPr/>
        </p:nvSpPr>
        <p:spPr>
          <a:xfrm>
            <a:off x="7273825" y="2459975"/>
            <a:ext cx="12183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6AA84F"/>
                </a:solidFill>
                <a:latin typeface="Georgia"/>
                <a:ea typeface="Georgia"/>
                <a:cs typeface="Georgia"/>
                <a:sym typeface="Georgia"/>
              </a:rPr>
              <a:t>Off Patch</a:t>
            </a:r>
            <a:endParaRPr sz="1800" dirty="0">
              <a:solidFill>
                <a:srgbClr val="6AA84F"/>
              </a:solidFill>
              <a:latin typeface="Georgia"/>
              <a:ea typeface="Georgia"/>
              <a:cs typeface="Georgia"/>
              <a:sym typeface="Georgia"/>
            </a:endParaRPr>
          </a:p>
        </p:txBody>
      </p:sp>
      <p:pic>
        <p:nvPicPr>
          <p:cNvPr id="136" name="Google Shape;136;p18"/>
          <p:cNvPicPr preferRelativeResize="0"/>
          <p:nvPr/>
        </p:nvPicPr>
        <p:blipFill>
          <a:blip r:embed="rId4">
            <a:alphaModFix/>
          </a:blip>
          <a:stretch>
            <a:fillRect/>
          </a:stretch>
        </p:blipFill>
        <p:spPr>
          <a:xfrm>
            <a:off x="3939732" y="1621625"/>
            <a:ext cx="5521092" cy="765300"/>
          </a:xfrm>
          <a:prstGeom prst="rect">
            <a:avLst/>
          </a:prstGeom>
          <a:noFill/>
          <a:ln>
            <a:noFill/>
          </a:ln>
        </p:spPr>
      </p:pic>
      <p:sp>
        <p:nvSpPr>
          <p:cNvPr id="15" name="TextBox 14">
            <a:extLst>
              <a:ext uri="{FF2B5EF4-FFF2-40B4-BE49-F238E27FC236}">
                <a16:creationId xmlns:a16="http://schemas.microsoft.com/office/drawing/2014/main" id="{E088CA99-1FE1-00CF-3881-789453D00922}"/>
              </a:ext>
            </a:extLst>
          </p:cNvPr>
          <p:cNvSpPr txBox="1"/>
          <p:nvPr/>
        </p:nvSpPr>
        <p:spPr>
          <a:xfrm>
            <a:off x="6154437" y="1141580"/>
            <a:ext cx="2901756" cy="338554"/>
          </a:xfrm>
          <a:prstGeom prst="rect">
            <a:avLst/>
          </a:prstGeom>
          <a:noFill/>
        </p:spPr>
        <p:txBody>
          <a:bodyPr wrap="none" rtlCol="0">
            <a:spAutoFit/>
          </a:bodyPr>
          <a:lstStyle/>
          <a:p>
            <a:r>
              <a:rPr lang="en-US" sz="1600" i="1" dirty="0">
                <a:latin typeface="Cambria Math" panose="02040503050406030204" pitchFamily="18" charset="0"/>
                <a:ea typeface="Cambria Math" panose="02040503050406030204" pitchFamily="18" charset="0"/>
              </a:rPr>
              <a:t>w</a:t>
            </a:r>
            <a:r>
              <a:rPr lang="en-US" sz="1600" dirty="0">
                <a:latin typeface="Georgia" panose="02040502050405020303" pitchFamily="18" charset="0"/>
              </a:rPr>
              <a:t> = relative fraction of energy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p:bldP spid="120" grpId="0" animBg="1"/>
      <p:bldP spid="121" grpId="0"/>
      <p:bldP spid="122" grpId="0" animBg="1"/>
      <p:bldP spid="123" grpId="0" animBg="1"/>
      <p:bldP spid="124" grpId="0" animBg="1"/>
      <p:bldP spid="125" grpId="0"/>
      <p:bldP spid="1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a:latin typeface="Georgia"/>
                <a:ea typeface="Georgia"/>
                <a:cs typeface="Georgia"/>
                <a:sym typeface="Georgia"/>
              </a:rPr>
              <a:t>Marginal Value Theorem: The Optimal Time to Leave</a:t>
            </a:r>
            <a:endParaRPr sz="2720">
              <a:latin typeface="Georgia"/>
              <a:ea typeface="Georgia"/>
              <a:cs typeface="Georgia"/>
              <a:sym typeface="Georgia"/>
            </a:endParaRPr>
          </a:p>
        </p:txBody>
      </p:sp>
      <p:sp>
        <p:nvSpPr>
          <p:cNvPr id="142" name="Google Shape;142;p19"/>
          <p:cNvSpPr txBox="1"/>
          <p:nvPr/>
        </p:nvSpPr>
        <p:spPr>
          <a:xfrm>
            <a:off x="5249925" y="2990835"/>
            <a:ext cx="3511200" cy="7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Georgia"/>
                <a:ea typeface="Georgia"/>
                <a:cs typeface="Georgia"/>
                <a:sym typeface="Georgia"/>
              </a:rPr>
              <a:t>Requires knowledge of patch density</a:t>
            </a:r>
            <a:endParaRPr sz="1800">
              <a:solidFill>
                <a:schemeClr val="dk2"/>
              </a:solidFill>
              <a:latin typeface="Georgia"/>
              <a:ea typeface="Georgia"/>
              <a:cs typeface="Georgia"/>
              <a:sym typeface="Georgia"/>
            </a:endParaRPr>
          </a:p>
        </p:txBody>
      </p:sp>
      <p:pic>
        <p:nvPicPr>
          <p:cNvPr id="143" name="Google Shape;143;p19"/>
          <p:cNvPicPr preferRelativeResize="0"/>
          <p:nvPr/>
        </p:nvPicPr>
        <p:blipFill>
          <a:blip r:embed="rId3">
            <a:alphaModFix/>
          </a:blip>
          <a:stretch>
            <a:fillRect/>
          </a:stretch>
        </p:blipFill>
        <p:spPr>
          <a:xfrm>
            <a:off x="2833225" y="4843025"/>
            <a:ext cx="6510591" cy="288725"/>
          </a:xfrm>
          <a:prstGeom prst="rect">
            <a:avLst/>
          </a:prstGeom>
          <a:noFill/>
          <a:ln>
            <a:noFill/>
          </a:ln>
        </p:spPr>
      </p:pic>
      <p:pic>
        <p:nvPicPr>
          <p:cNvPr id="144" name="Google Shape;144;p19"/>
          <p:cNvPicPr preferRelativeResize="0"/>
          <p:nvPr/>
        </p:nvPicPr>
        <p:blipFill>
          <a:blip r:embed="rId4">
            <a:alphaModFix/>
          </a:blip>
          <a:stretch>
            <a:fillRect/>
          </a:stretch>
        </p:blipFill>
        <p:spPr>
          <a:xfrm>
            <a:off x="191169" y="1170125"/>
            <a:ext cx="4276950" cy="3632757"/>
          </a:xfrm>
          <a:prstGeom prst="rect">
            <a:avLst/>
          </a:prstGeom>
          <a:noFill/>
          <a:ln>
            <a:noFill/>
          </a:ln>
        </p:spPr>
      </p:pic>
      <p:sp>
        <p:nvSpPr>
          <p:cNvPr id="145" name="Google Shape;145;p19"/>
          <p:cNvSpPr/>
          <p:nvPr/>
        </p:nvSpPr>
        <p:spPr>
          <a:xfrm rot="-5400000">
            <a:off x="972569" y="2349725"/>
            <a:ext cx="982800" cy="945900"/>
          </a:xfrm>
          <a:prstGeom prst="flowChartDelay">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 name="Google Shape;146;p19"/>
          <p:cNvSpPr/>
          <p:nvPr/>
        </p:nvSpPr>
        <p:spPr>
          <a:xfrm>
            <a:off x="793244" y="2656625"/>
            <a:ext cx="461600" cy="654450"/>
          </a:xfrm>
          <a:prstGeom prst="flowChartExtra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 name="Google Shape;147;p19"/>
          <p:cNvSpPr txBox="1"/>
          <p:nvPr/>
        </p:nvSpPr>
        <p:spPr>
          <a:xfrm rot="-3826766">
            <a:off x="596098" y="2654170"/>
            <a:ext cx="981830" cy="28859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45F06"/>
                </a:solidFill>
                <a:latin typeface="Georgia"/>
                <a:ea typeface="Georgia"/>
                <a:cs typeface="Georgia"/>
                <a:sym typeface="Georgia"/>
              </a:rPr>
              <a:t>Energy Increase</a:t>
            </a:r>
            <a:endParaRPr sz="1200">
              <a:solidFill>
                <a:srgbClr val="B45F06"/>
              </a:solidFill>
              <a:latin typeface="Georgia"/>
              <a:ea typeface="Georgia"/>
              <a:cs typeface="Georgia"/>
              <a:sym typeface="Georgia"/>
            </a:endParaRPr>
          </a:p>
        </p:txBody>
      </p:sp>
      <p:sp>
        <p:nvSpPr>
          <p:cNvPr id="148" name="Google Shape;148;p19"/>
          <p:cNvSpPr txBox="1"/>
          <p:nvPr/>
        </p:nvSpPr>
        <p:spPr>
          <a:xfrm>
            <a:off x="640200" y="4814365"/>
            <a:ext cx="29358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Made by Andrew Gordus</a:t>
            </a:r>
            <a:endParaRPr sz="1200">
              <a:solidFill>
                <a:schemeClr val="dk2"/>
              </a:solidFill>
            </a:endParaRPr>
          </a:p>
        </p:txBody>
      </p:sp>
      <p:sp>
        <p:nvSpPr>
          <p:cNvPr id="149" name="Google Shape;149;p19"/>
          <p:cNvSpPr txBox="1"/>
          <p:nvPr/>
        </p:nvSpPr>
        <p:spPr>
          <a:xfrm>
            <a:off x="5249925" y="3756142"/>
            <a:ext cx="3511200" cy="14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Georgia"/>
                <a:ea typeface="Georgia"/>
                <a:cs typeface="Georgia"/>
                <a:sym typeface="Georgia"/>
              </a:rPr>
              <a:t>Assumes velocity is constant</a:t>
            </a:r>
            <a:endParaRPr sz="1800">
              <a:solidFill>
                <a:schemeClr val="dk2"/>
              </a:solidFill>
              <a:latin typeface="Georgia"/>
              <a:ea typeface="Georgia"/>
              <a:cs typeface="Georgia"/>
              <a:sym typeface="Georgia"/>
            </a:endParaRPr>
          </a:p>
          <a:p>
            <a:pPr marL="0" lvl="0" indent="0" algn="l" rtl="0">
              <a:spcBef>
                <a:spcPts val="0"/>
              </a:spcBef>
              <a:spcAft>
                <a:spcPts val="0"/>
              </a:spcAft>
              <a:buNone/>
            </a:pPr>
            <a:endParaRPr sz="1800">
              <a:solidFill>
                <a:schemeClr val="dk2"/>
              </a:solidFill>
              <a:latin typeface="Georgia"/>
              <a:ea typeface="Georgia"/>
              <a:cs typeface="Georgia"/>
              <a:sym typeface="Georgia"/>
            </a:endParaRPr>
          </a:p>
        </p:txBody>
      </p:sp>
      <p:cxnSp>
        <p:nvCxnSpPr>
          <p:cNvPr id="150" name="Google Shape;150;p19"/>
          <p:cNvCxnSpPr/>
          <p:nvPr/>
        </p:nvCxnSpPr>
        <p:spPr>
          <a:xfrm flipH="1">
            <a:off x="1139297" y="2428200"/>
            <a:ext cx="13800" cy="1779900"/>
          </a:xfrm>
          <a:prstGeom prst="straightConnector1">
            <a:avLst/>
          </a:prstGeom>
          <a:noFill/>
          <a:ln w="38100" cap="flat" cmpd="sng">
            <a:solidFill>
              <a:srgbClr val="6FA8DC"/>
            </a:solidFill>
            <a:prstDash val="dash"/>
            <a:round/>
            <a:headEnd type="none" w="med" len="med"/>
            <a:tailEnd type="none" w="med" len="med"/>
          </a:ln>
        </p:spPr>
      </p:cxnSp>
      <p:cxnSp>
        <p:nvCxnSpPr>
          <p:cNvPr id="151" name="Google Shape;151;p19"/>
          <p:cNvCxnSpPr/>
          <p:nvPr/>
        </p:nvCxnSpPr>
        <p:spPr>
          <a:xfrm>
            <a:off x="1287247" y="2294050"/>
            <a:ext cx="22500" cy="1899900"/>
          </a:xfrm>
          <a:prstGeom prst="straightConnector1">
            <a:avLst/>
          </a:prstGeom>
          <a:noFill/>
          <a:ln w="38100" cap="flat" cmpd="sng">
            <a:solidFill>
              <a:srgbClr val="9900FF"/>
            </a:solidFill>
            <a:prstDash val="dash"/>
            <a:round/>
            <a:headEnd type="none" w="med" len="med"/>
            <a:tailEnd type="none" w="med" len="med"/>
          </a:ln>
        </p:spPr>
      </p:cxnSp>
      <p:cxnSp>
        <p:nvCxnSpPr>
          <p:cNvPr id="152" name="Google Shape;152;p19"/>
          <p:cNvCxnSpPr/>
          <p:nvPr/>
        </p:nvCxnSpPr>
        <p:spPr>
          <a:xfrm rot="10800000" flipH="1">
            <a:off x="633144" y="1942075"/>
            <a:ext cx="1498200" cy="675000"/>
          </a:xfrm>
          <a:prstGeom prst="straightConnector1">
            <a:avLst/>
          </a:prstGeom>
          <a:noFill/>
          <a:ln w="38100" cap="flat" cmpd="sng">
            <a:solidFill>
              <a:srgbClr val="9900FF"/>
            </a:solidFill>
            <a:prstDash val="solid"/>
            <a:round/>
            <a:headEnd type="none" w="med" len="med"/>
            <a:tailEnd type="none" w="med" len="med"/>
          </a:ln>
        </p:spPr>
      </p:cxnSp>
      <p:cxnSp>
        <p:nvCxnSpPr>
          <p:cNvPr id="153" name="Google Shape;153;p19"/>
          <p:cNvCxnSpPr/>
          <p:nvPr/>
        </p:nvCxnSpPr>
        <p:spPr>
          <a:xfrm rot="10800000" flipH="1">
            <a:off x="651644" y="1745550"/>
            <a:ext cx="1218300" cy="1139700"/>
          </a:xfrm>
          <a:prstGeom prst="straightConnector1">
            <a:avLst/>
          </a:prstGeom>
          <a:noFill/>
          <a:ln w="38100" cap="flat" cmpd="sng">
            <a:solidFill>
              <a:srgbClr val="6FA8DC"/>
            </a:solidFill>
            <a:prstDash val="solid"/>
            <a:round/>
            <a:headEnd type="none" w="med" len="med"/>
            <a:tailEnd type="none" w="med" len="med"/>
          </a:ln>
        </p:spPr>
      </p:cxnSp>
      <p:sp>
        <p:nvSpPr>
          <p:cNvPr id="154" name="Google Shape;154;p19"/>
          <p:cNvSpPr txBox="1"/>
          <p:nvPr/>
        </p:nvSpPr>
        <p:spPr>
          <a:xfrm>
            <a:off x="1900069" y="1433361"/>
            <a:ext cx="16182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6FA8DC"/>
                </a:solidFill>
                <a:latin typeface="Georgia"/>
                <a:ea typeface="Georgia"/>
                <a:cs typeface="Georgia"/>
                <a:sym typeface="Georgia"/>
              </a:rPr>
              <a:t>High Density</a:t>
            </a:r>
            <a:endParaRPr sz="1700">
              <a:solidFill>
                <a:srgbClr val="6FA8DC"/>
              </a:solidFill>
              <a:latin typeface="Georgia"/>
              <a:ea typeface="Georgia"/>
              <a:cs typeface="Georgia"/>
              <a:sym typeface="Georgia"/>
            </a:endParaRPr>
          </a:p>
        </p:txBody>
      </p:sp>
      <p:sp>
        <p:nvSpPr>
          <p:cNvPr id="155" name="Google Shape;155;p19"/>
          <p:cNvSpPr txBox="1"/>
          <p:nvPr/>
        </p:nvSpPr>
        <p:spPr>
          <a:xfrm>
            <a:off x="2131344" y="1708559"/>
            <a:ext cx="16182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9900FF"/>
                </a:solidFill>
                <a:latin typeface="Georgia"/>
                <a:ea typeface="Georgia"/>
                <a:cs typeface="Georgia"/>
                <a:sym typeface="Georgia"/>
              </a:rPr>
              <a:t>Low Density</a:t>
            </a:r>
            <a:endParaRPr sz="1700">
              <a:solidFill>
                <a:srgbClr val="9900FF"/>
              </a:solidFill>
              <a:latin typeface="Georgia"/>
              <a:ea typeface="Georgia"/>
              <a:cs typeface="Georgia"/>
              <a:sym typeface="Georgia"/>
            </a:endParaRPr>
          </a:p>
        </p:txBody>
      </p:sp>
      <p:sp>
        <p:nvSpPr>
          <p:cNvPr id="156" name="Google Shape;156;p19"/>
          <p:cNvSpPr/>
          <p:nvPr/>
        </p:nvSpPr>
        <p:spPr>
          <a:xfrm>
            <a:off x="3075069" y="3332950"/>
            <a:ext cx="1118400" cy="858600"/>
          </a:xfrm>
          <a:prstGeom prst="rtTriangle">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157;p19"/>
          <p:cNvSpPr txBox="1"/>
          <p:nvPr/>
        </p:nvSpPr>
        <p:spPr>
          <a:xfrm>
            <a:off x="3075069" y="3804250"/>
            <a:ext cx="1286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9900FF"/>
                </a:solidFill>
                <a:latin typeface="Georgia"/>
                <a:ea typeface="Georgia"/>
                <a:cs typeface="Georgia"/>
                <a:sym typeface="Georgia"/>
              </a:rPr>
              <a:t>Starvation</a:t>
            </a:r>
            <a:endParaRPr sz="1200">
              <a:solidFill>
                <a:srgbClr val="9900FF"/>
              </a:solidFill>
              <a:latin typeface="Georgia"/>
              <a:ea typeface="Georgia"/>
              <a:cs typeface="Georgia"/>
              <a:sym typeface="Georgia"/>
            </a:endParaRPr>
          </a:p>
        </p:txBody>
      </p:sp>
      <p:sp>
        <p:nvSpPr>
          <p:cNvPr id="158" name="Google Shape;158;p19"/>
          <p:cNvSpPr/>
          <p:nvPr/>
        </p:nvSpPr>
        <p:spPr>
          <a:xfrm>
            <a:off x="1434744" y="2318350"/>
            <a:ext cx="1618200" cy="992700"/>
          </a:xfrm>
          <a:prstGeom prst="rtTriangle">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Google Shape;159;p19"/>
          <p:cNvSpPr/>
          <p:nvPr/>
        </p:nvSpPr>
        <p:spPr>
          <a:xfrm>
            <a:off x="1434744" y="2335075"/>
            <a:ext cx="1577345" cy="972014"/>
          </a:xfrm>
          <a:custGeom>
            <a:avLst/>
            <a:gdLst/>
            <a:ahLst/>
            <a:cxnLst/>
            <a:rect l="l" t="t" r="r" b="b"/>
            <a:pathLst>
              <a:path w="63290" h="39202" extrusionOk="0">
                <a:moveTo>
                  <a:pt x="0" y="0"/>
                </a:moveTo>
                <a:cubicBezTo>
                  <a:pt x="8739" y="0"/>
                  <a:pt x="16661" y="5857"/>
                  <a:pt x="23931" y="10706"/>
                </a:cubicBezTo>
                <a:cubicBezTo>
                  <a:pt x="37406" y="19693"/>
                  <a:pt x="50327" y="29490"/>
                  <a:pt x="63290" y="39202"/>
                </a:cubicBezTo>
              </a:path>
            </a:pathLst>
          </a:custGeom>
          <a:noFill/>
          <a:ln w="38100" cap="flat" cmpd="sng">
            <a:solidFill>
              <a:srgbClr val="B7B7B7"/>
            </a:solidFill>
            <a:prstDash val="solid"/>
            <a:round/>
            <a:headEnd type="none" w="med" len="med"/>
            <a:tailEnd type="none" w="med" len="med"/>
          </a:ln>
        </p:spPr>
        <p:txBody>
          <a:bodyPr/>
          <a:lstStyle/>
          <a:p>
            <a:endParaRPr lang="en-US"/>
          </a:p>
        </p:txBody>
      </p:sp>
      <p:sp>
        <p:nvSpPr>
          <p:cNvPr id="160" name="Google Shape;160;p19"/>
          <p:cNvSpPr/>
          <p:nvPr/>
        </p:nvSpPr>
        <p:spPr>
          <a:xfrm>
            <a:off x="1492169" y="2373350"/>
            <a:ext cx="1181422" cy="728831"/>
          </a:xfrm>
          <a:custGeom>
            <a:avLst/>
            <a:gdLst/>
            <a:ahLst/>
            <a:cxnLst/>
            <a:rect l="l" t="t" r="r" b="b"/>
            <a:pathLst>
              <a:path w="43611" h="27079" extrusionOk="0">
                <a:moveTo>
                  <a:pt x="0" y="0"/>
                </a:moveTo>
                <a:cubicBezTo>
                  <a:pt x="16454" y="4699"/>
                  <a:pt x="28936" y="18278"/>
                  <a:pt x="43611" y="27079"/>
                </a:cubicBezTo>
              </a:path>
            </a:pathLst>
          </a:custGeom>
          <a:noFill/>
          <a:ln w="76200" cap="flat" cmpd="sng">
            <a:solidFill>
              <a:srgbClr val="B7B7B7"/>
            </a:solidFill>
            <a:prstDash val="solid"/>
            <a:round/>
            <a:headEnd type="none" w="med" len="med"/>
            <a:tailEnd type="none" w="med" len="med"/>
          </a:ln>
        </p:spPr>
        <p:txBody>
          <a:bodyPr/>
          <a:lstStyle/>
          <a:p>
            <a:endParaRPr lang="en-US"/>
          </a:p>
        </p:txBody>
      </p:sp>
      <p:sp>
        <p:nvSpPr>
          <p:cNvPr id="161" name="Google Shape;161;p19"/>
          <p:cNvSpPr txBox="1"/>
          <p:nvPr/>
        </p:nvSpPr>
        <p:spPr>
          <a:xfrm>
            <a:off x="1583294" y="2656775"/>
            <a:ext cx="11184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Georgia"/>
                <a:ea typeface="Georgia"/>
                <a:cs typeface="Georgia"/>
                <a:sym typeface="Georgia"/>
              </a:rPr>
              <a:t>Energy Decrease</a:t>
            </a:r>
            <a:endParaRPr sz="1200">
              <a:solidFill>
                <a:schemeClr val="dk1"/>
              </a:solidFill>
              <a:latin typeface="Georgia"/>
              <a:ea typeface="Georgia"/>
              <a:cs typeface="Georgia"/>
              <a:sym typeface="Georgia"/>
            </a:endParaRPr>
          </a:p>
        </p:txBody>
      </p:sp>
      <p:sp>
        <p:nvSpPr>
          <p:cNvPr id="162" name="Google Shape;162;p19"/>
          <p:cNvSpPr/>
          <p:nvPr/>
        </p:nvSpPr>
        <p:spPr>
          <a:xfrm>
            <a:off x="5430675" y="1620675"/>
            <a:ext cx="1265400" cy="8814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 name="Google Shape;163;p19"/>
          <p:cNvSpPr/>
          <p:nvPr/>
        </p:nvSpPr>
        <p:spPr>
          <a:xfrm>
            <a:off x="6866525" y="1620675"/>
            <a:ext cx="2086306" cy="881400"/>
          </a:xfrm>
          <a:prstGeom prst="rect">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164;p19"/>
          <p:cNvSpPr txBox="1"/>
          <p:nvPr/>
        </p:nvSpPr>
        <p:spPr>
          <a:xfrm>
            <a:off x="5478316" y="2459975"/>
            <a:ext cx="11814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FF"/>
                </a:solidFill>
                <a:latin typeface="Georgia"/>
                <a:ea typeface="Georgia"/>
                <a:cs typeface="Georgia"/>
                <a:sym typeface="Georgia"/>
              </a:rPr>
              <a:t>On Patch</a:t>
            </a:r>
            <a:endParaRPr sz="1800">
              <a:solidFill>
                <a:srgbClr val="FF00FF"/>
              </a:solidFill>
              <a:latin typeface="Georgia"/>
              <a:ea typeface="Georgia"/>
              <a:cs typeface="Georgia"/>
              <a:sym typeface="Georgia"/>
            </a:endParaRPr>
          </a:p>
        </p:txBody>
      </p:sp>
      <p:sp>
        <p:nvSpPr>
          <p:cNvPr id="165" name="Google Shape;165;p19"/>
          <p:cNvSpPr txBox="1"/>
          <p:nvPr/>
        </p:nvSpPr>
        <p:spPr>
          <a:xfrm>
            <a:off x="7273825" y="2459975"/>
            <a:ext cx="12183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AA84F"/>
                </a:solidFill>
                <a:latin typeface="Georgia"/>
                <a:ea typeface="Georgia"/>
                <a:cs typeface="Georgia"/>
                <a:sym typeface="Georgia"/>
              </a:rPr>
              <a:t>Off Patch</a:t>
            </a:r>
            <a:endParaRPr sz="1800">
              <a:solidFill>
                <a:srgbClr val="6AA84F"/>
              </a:solidFill>
              <a:latin typeface="Georgia"/>
              <a:ea typeface="Georgia"/>
              <a:cs typeface="Georgia"/>
              <a:sym typeface="Georgia"/>
            </a:endParaRPr>
          </a:p>
        </p:txBody>
      </p:sp>
      <p:pic>
        <p:nvPicPr>
          <p:cNvPr id="166" name="Google Shape;166;p19"/>
          <p:cNvPicPr preferRelativeResize="0"/>
          <p:nvPr/>
        </p:nvPicPr>
        <p:blipFill>
          <a:blip r:embed="rId5">
            <a:alphaModFix/>
          </a:blip>
          <a:stretch>
            <a:fillRect/>
          </a:stretch>
        </p:blipFill>
        <p:spPr>
          <a:xfrm>
            <a:off x="3939732" y="1621625"/>
            <a:ext cx="5521092" cy="765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5551-6905-CE7E-BD65-304ACA84839E}"/>
              </a:ext>
            </a:extLst>
          </p:cNvPr>
          <p:cNvSpPr>
            <a:spLocks noGrp="1"/>
          </p:cNvSpPr>
          <p:nvPr>
            <p:ph type="title"/>
          </p:nvPr>
        </p:nvSpPr>
        <p:spPr/>
        <p:txBody>
          <a:bodyPr>
            <a:noAutofit/>
          </a:bodyPr>
          <a:lstStyle/>
          <a:p>
            <a:pPr algn="ctr"/>
            <a:r>
              <a:rPr lang="en-US" sz="4000" dirty="0">
                <a:latin typeface="Georgia" panose="02040502050405020303" pitchFamily="18" charset="0"/>
              </a:rPr>
              <a:t>Research Questions</a:t>
            </a:r>
          </a:p>
        </p:txBody>
      </p:sp>
      <p:sp>
        <p:nvSpPr>
          <p:cNvPr id="3" name="Text Placeholder 2">
            <a:extLst>
              <a:ext uri="{FF2B5EF4-FFF2-40B4-BE49-F238E27FC236}">
                <a16:creationId xmlns:a16="http://schemas.microsoft.com/office/drawing/2014/main" id="{3B4A26C8-41F4-021D-1292-E0F2377E3298}"/>
              </a:ext>
            </a:extLst>
          </p:cNvPr>
          <p:cNvSpPr>
            <a:spLocks noGrp="1"/>
          </p:cNvSpPr>
          <p:nvPr>
            <p:ph type="body" idx="1"/>
          </p:nvPr>
        </p:nvSpPr>
        <p:spPr>
          <a:xfrm>
            <a:off x="311700" y="1577018"/>
            <a:ext cx="8520600" cy="3416400"/>
          </a:xfrm>
        </p:spPr>
        <p:txBody>
          <a:bodyPr>
            <a:normAutofit/>
          </a:bodyPr>
          <a:lstStyle/>
          <a:p>
            <a:pPr marL="114300" indent="0" algn="ctr">
              <a:buNone/>
            </a:pPr>
            <a:r>
              <a:rPr lang="en-US" sz="2500" dirty="0">
                <a:latin typeface="Georgia" panose="02040502050405020303" pitchFamily="18" charset="0"/>
              </a:rPr>
              <a:t>1. How does memory of food encounter affect reorientation rates?</a:t>
            </a:r>
          </a:p>
          <a:p>
            <a:pPr marL="114300" indent="0" algn="ctr">
              <a:buNone/>
            </a:pPr>
            <a:endParaRPr lang="en-US" sz="2500" dirty="0">
              <a:latin typeface="Georgia" panose="02040502050405020303" pitchFamily="18" charset="0"/>
            </a:endParaRPr>
          </a:p>
          <a:p>
            <a:pPr marL="114300" indent="0" algn="ctr">
              <a:buNone/>
            </a:pPr>
            <a:r>
              <a:rPr lang="en-US" sz="2500" dirty="0">
                <a:latin typeface="Georgia" panose="02040502050405020303" pitchFamily="18" charset="0"/>
              </a:rPr>
              <a:t>2. How does velocity change between food patches?</a:t>
            </a:r>
          </a:p>
        </p:txBody>
      </p:sp>
    </p:spTree>
    <p:extLst>
      <p:ext uri="{BB962C8B-B14F-4D97-AF65-F5344CB8AC3E}">
        <p14:creationId xmlns:p14="http://schemas.microsoft.com/office/powerpoint/2010/main" val="3773342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20">
                <a:latin typeface="Georgia"/>
                <a:ea typeface="Georgia"/>
                <a:cs typeface="Georgia"/>
                <a:sym typeface="Georgia"/>
              </a:rPr>
              <a:t>Aims For Rotation</a:t>
            </a:r>
            <a:endParaRPr sz="3420">
              <a:latin typeface="Georgia"/>
              <a:ea typeface="Georgia"/>
              <a:cs typeface="Georgia"/>
              <a:sym typeface="Georgia"/>
            </a:endParaRPr>
          </a:p>
        </p:txBody>
      </p:sp>
      <p:sp>
        <p:nvSpPr>
          <p:cNvPr id="172" name="Google Shape;172;p20"/>
          <p:cNvSpPr txBox="1">
            <a:spLocks noGrp="1"/>
          </p:cNvSpPr>
          <p:nvPr>
            <p:ph type="body" idx="1"/>
          </p:nvPr>
        </p:nvSpPr>
        <p:spPr>
          <a:xfrm>
            <a:off x="311700" y="1056607"/>
            <a:ext cx="8520600" cy="3416400"/>
          </a:xfrm>
          <a:prstGeom prst="rect">
            <a:avLst/>
          </a:prstGeom>
        </p:spPr>
        <p:txBody>
          <a:bodyPr spcFirstLastPara="1" wrap="square" lIns="91425" tIns="91425" rIns="91425" bIns="91425" anchor="t" anchorCtr="0">
            <a:normAutofit lnSpcReduction="10000"/>
          </a:bodyPr>
          <a:lstStyle/>
          <a:p>
            <a:pPr marL="457200" lvl="0" indent="-387191" algn="l" rtl="0">
              <a:lnSpc>
                <a:spcPct val="200000"/>
              </a:lnSpc>
              <a:spcBef>
                <a:spcPts val="0"/>
              </a:spcBef>
              <a:spcAft>
                <a:spcPts val="0"/>
              </a:spcAft>
              <a:buSzPct val="100000"/>
              <a:buFont typeface="Georgia"/>
              <a:buAutoNum type="arabicPeriod"/>
            </a:pPr>
            <a:r>
              <a:rPr lang="en" sz="2700" b="1" dirty="0">
                <a:latin typeface="Georgia"/>
                <a:ea typeface="Georgia"/>
                <a:cs typeface="Georgia"/>
                <a:sym typeface="Georgia"/>
              </a:rPr>
              <a:t>Recreate experimental design from Lopez-Cruz et. al used in Margolis and Gordus</a:t>
            </a:r>
            <a:endParaRPr sz="2700" b="1" dirty="0">
              <a:latin typeface="Georgia"/>
              <a:ea typeface="Georgia"/>
              <a:cs typeface="Georgia"/>
              <a:sym typeface="Georgia"/>
            </a:endParaRPr>
          </a:p>
          <a:p>
            <a:pPr marL="457200" lvl="0" indent="-387191" algn="l" rtl="0">
              <a:lnSpc>
                <a:spcPct val="200000"/>
              </a:lnSpc>
              <a:spcBef>
                <a:spcPts val="0"/>
              </a:spcBef>
              <a:spcAft>
                <a:spcPts val="0"/>
              </a:spcAft>
              <a:buSzPct val="100000"/>
              <a:buFont typeface="Georgia"/>
              <a:buAutoNum type="arabicPeriod"/>
            </a:pPr>
            <a:r>
              <a:rPr lang="en" sz="2700" dirty="0">
                <a:latin typeface="Georgia"/>
                <a:ea typeface="Georgia"/>
                <a:cs typeface="Georgia"/>
                <a:sym typeface="Georgia"/>
              </a:rPr>
              <a:t>Adjust Worm Tracking Code</a:t>
            </a:r>
            <a:endParaRPr sz="2700" dirty="0">
              <a:latin typeface="Georgia"/>
              <a:ea typeface="Georgia"/>
              <a:cs typeface="Georgia"/>
              <a:sym typeface="Georgia"/>
            </a:endParaRPr>
          </a:p>
          <a:p>
            <a:pPr marL="457200" lvl="0" indent="-387191" algn="l" rtl="0">
              <a:lnSpc>
                <a:spcPct val="200000"/>
              </a:lnSpc>
              <a:spcBef>
                <a:spcPts val="0"/>
              </a:spcBef>
              <a:spcAft>
                <a:spcPts val="0"/>
              </a:spcAft>
              <a:buSzPct val="100000"/>
              <a:buFont typeface="Georgia"/>
              <a:buAutoNum type="arabicPeriod"/>
            </a:pPr>
            <a:r>
              <a:rPr lang="en" sz="2700" dirty="0">
                <a:latin typeface="Georgia"/>
                <a:ea typeface="Georgia"/>
                <a:cs typeface="Georgia"/>
                <a:sym typeface="Georgia"/>
              </a:rPr>
              <a:t>Collecting Reorientation Rates and Velocity</a:t>
            </a:r>
            <a:endParaRPr sz="2700" dirty="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2080</TotalTime>
  <Words>1260</Words>
  <Application>Microsoft Macintosh PowerPoint</Application>
  <PresentationFormat>On-screen Show (16:9)</PresentationFormat>
  <Paragraphs>211</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Cambria Math</vt:lpstr>
      <vt:lpstr>Georgia</vt:lpstr>
      <vt:lpstr>Times New Roman</vt:lpstr>
      <vt:lpstr>Simple Light</vt:lpstr>
      <vt:lpstr>A Predictive Model for Foraging</vt:lpstr>
      <vt:lpstr>Why is foraging important?</vt:lpstr>
      <vt:lpstr>C. elegans as a Model for Foraging Behavior</vt:lpstr>
      <vt:lpstr>Reorientations are Stochastic</vt:lpstr>
      <vt:lpstr>Marginal Value Theorem: The Optimal Time to Leave</vt:lpstr>
      <vt:lpstr>Marginal Value Theorem: The Optimal Time to Leave</vt:lpstr>
      <vt:lpstr>Marginal Value Theorem: The Optimal Time to Leave</vt:lpstr>
      <vt:lpstr>Research Questions</vt:lpstr>
      <vt:lpstr>Aims For Rotation</vt:lpstr>
      <vt:lpstr>Recreation of Experimental Design</vt:lpstr>
      <vt:lpstr>Aims For Rotation</vt:lpstr>
      <vt:lpstr>Code Workflow: Subtract Average Image from All Frames</vt:lpstr>
      <vt:lpstr>Code Workflow: Subtract Average Image from All Frames</vt:lpstr>
      <vt:lpstr>Challenges of Code: Background Threshold</vt:lpstr>
      <vt:lpstr>Challenges of Code: Erosion and Dilation</vt:lpstr>
      <vt:lpstr>Challenges of Code: Search Radius</vt:lpstr>
      <vt:lpstr>Aims For Rotation</vt:lpstr>
      <vt:lpstr>Calculating Reorientation Rates</vt:lpstr>
      <vt:lpstr>Successfully Tracked Reorientations of Worms</vt:lpstr>
      <vt:lpstr>Successfully Calculated the Velocity of Worms</vt:lpstr>
      <vt:lpstr>Future Directions: Using a Ring Light</vt:lpstr>
      <vt:lpstr>Future Directions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Isabel Garcia</cp:lastModifiedBy>
  <cp:revision>8</cp:revision>
  <dcterms:modified xsi:type="dcterms:W3CDTF">2025-11-06T13:45:01Z</dcterms:modified>
</cp:coreProperties>
</file>